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7"/>
  </p:notesMasterIdLst>
  <p:sldIdLst>
    <p:sldId id="258" r:id="rId2"/>
    <p:sldId id="260" r:id="rId3"/>
    <p:sldId id="279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92" r:id="rId13"/>
    <p:sldId id="293" r:id="rId14"/>
    <p:sldId id="294" r:id="rId15"/>
    <p:sldId id="295" r:id="rId16"/>
    <p:sldId id="261" r:id="rId17"/>
    <p:sldId id="288" r:id="rId18"/>
    <p:sldId id="289" r:id="rId19"/>
    <p:sldId id="296" r:id="rId20"/>
    <p:sldId id="298" r:id="rId21"/>
    <p:sldId id="299" r:id="rId22"/>
    <p:sldId id="300" r:id="rId23"/>
    <p:sldId id="301" r:id="rId24"/>
    <p:sldId id="302" r:id="rId25"/>
    <p:sldId id="262" r:id="rId26"/>
    <p:sldId id="297" r:id="rId27"/>
    <p:sldId id="303" r:id="rId28"/>
    <p:sldId id="304" r:id="rId29"/>
    <p:sldId id="305" r:id="rId30"/>
    <p:sldId id="332" r:id="rId31"/>
    <p:sldId id="333" r:id="rId32"/>
    <p:sldId id="334" r:id="rId33"/>
    <p:sldId id="335" r:id="rId34"/>
    <p:sldId id="336" r:id="rId35"/>
    <p:sldId id="337" r:id="rId36"/>
    <p:sldId id="328" r:id="rId37"/>
    <p:sldId id="339" r:id="rId38"/>
    <p:sldId id="263" r:id="rId39"/>
    <p:sldId id="306" r:id="rId40"/>
    <p:sldId id="307" r:id="rId41"/>
    <p:sldId id="308" r:id="rId42"/>
    <p:sldId id="309" r:id="rId43"/>
    <p:sldId id="310" r:id="rId44"/>
    <p:sldId id="311" r:id="rId45"/>
    <p:sldId id="312" r:id="rId46"/>
    <p:sldId id="313" r:id="rId47"/>
    <p:sldId id="314" r:id="rId48"/>
    <p:sldId id="315" r:id="rId49"/>
    <p:sldId id="316" r:id="rId50"/>
    <p:sldId id="317" r:id="rId51"/>
    <p:sldId id="318" r:id="rId52"/>
    <p:sldId id="319" r:id="rId53"/>
    <p:sldId id="320" r:id="rId54"/>
    <p:sldId id="322" r:id="rId55"/>
    <p:sldId id="257" r:id="rId5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4"/>
    <p:restoredTop sz="94589"/>
  </p:normalViewPr>
  <p:slideViewPr>
    <p:cSldViewPr snapToGrid="0" snapToObjects="1"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B418C2-9A1A-494D-A71D-8F11DDC0C237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465AD4-395A-4948-BACB-4ACCD95941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01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39938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>
                <a:solidFill>
                  <a:srgbClr val="FFFFFF"/>
                </a:solidFill>
                <a:latin typeface="Corbel" charset="0"/>
                <a:cs typeface="Corbel" charset="0"/>
                <a:sym typeface="Corbel" charset="0"/>
              </a:rPr>
              <a:t>Exercise number 1/ Last time you were in a restauarant and the waiter asked </a:t>
            </a:r>
            <a:r>
              <a:rPr lang="ja-JP" altLang="en-US">
                <a:solidFill>
                  <a:srgbClr val="FFFFFF"/>
                </a:solidFill>
                <a:latin typeface="Corbel" charset="0"/>
                <a:cs typeface="Corbel" charset="0"/>
                <a:sym typeface="Corbel" charset="0"/>
              </a:rPr>
              <a:t>“</a:t>
            </a:r>
            <a:r>
              <a:rPr lang="en-US" altLang="ja-JP">
                <a:solidFill>
                  <a:srgbClr val="FFFFFF"/>
                </a:solidFill>
                <a:latin typeface="Corbel" charset="0"/>
                <a:cs typeface="Corbel" charset="0"/>
                <a:sym typeface="Corbel" charset="0"/>
              </a:rPr>
              <a:t>was everythign OK</a:t>
            </a:r>
            <a:r>
              <a:rPr lang="ja-JP" altLang="en-US">
                <a:solidFill>
                  <a:srgbClr val="FFFFFF"/>
                </a:solidFill>
                <a:latin typeface="Corbel" charset="0"/>
                <a:cs typeface="Corbel" charset="0"/>
                <a:sym typeface="Corbel" charset="0"/>
              </a:rPr>
              <a:t>”</a:t>
            </a:r>
            <a:r>
              <a:rPr lang="en-US" altLang="ja-JP">
                <a:solidFill>
                  <a:srgbClr val="FFFFFF"/>
                </a:solidFill>
                <a:latin typeface="Corbel" charset="0"/>
                <a:cs typeface="Corbel" charset="0"/>
                <a:sym typeface="Corbel" charset="0"/>
              </a:rPr>
              <a:t> what did you say ?  What would he have had to of said to find out how to improve the meal</a:t>
            </a:r>
          </a:p>
          <a:p>
            <a:pPr eaLnBrk="1" hangingPunct="1">
              <a:spcBef>
                <a:spcPct val="0"/>
              </a:spcBef>
            </a:pPr>
            <a:r>
              <a:rPr lang="en-US">
                <a:solidFill>
                  <a:srgbClr val="FFFFFF"/>
                </a:solidFill>
                <a:latin typeface="Corbel" charset="0"/>
                <a:cs typeface="Corbel" charset="0"/>
                <a:sym typeface="Corbel" charset="0"/>
              </a:rPr>
              <a:t>Exercise number 2/ What do you have to say in order for a client to give you honest feedback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1986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>
                <a:solidFill>
                  <a:srgbClr val="FFFFFF"/>
                </a:solidFill>
                <a:latin typeface="Corbel" charset="0"/>
                <a:cs typeface="Corbel" charset="0"/>
                <a:sym typeface="Corbel" charset="0"/>
              </a:rPr>
              <a:t>Hand out evaluation copies of the SRS unscored – get them to develop a patter</a:t>
            </a:r>
          </a:p>
          <a:p>
            <a:pPr eaLnBrk="1" hangingPunct="1">
              <a:spcBef>
                <a:spcPct val="0"/>
              </a:spcBef>
            </a:pPr>
            <a:r>
              <a:rPr lang="en-US">
                <a:solidFill>
                  <a:srgbClr val="FFFFFF"/>
                </a:solidFill>
                <a:latin typeface="Corbel" charset="0"/>
                <a:cs typeface="Corbel" charset="0"/>
                <a:sym typeface="Corbel" charset="0"/>
              </a:rPr>
              <a:t>Hand our evaluation copies of the SRS scored 100% and get them to respond</a:t>
            </a:r>
          </a:p>
          <a:p>
            <a:pPr eaLnBrk="1" hangingPunct="1">
              <a:spcBef>
                <a:spcPct val="0"/>
              </a:spcBef>
            </a:pPr>
            <a:r>
              <a:rPr lang="en-US">
                <a:solidFill>
                  <a:srgbClr val="FFFFFF"/>
                </a:solidFill>
                <a:latin typeface="Corbel" charset="0"/>
                <a:cs typeface="Corbel" charset="0"/>
                <a:sym typeface="Corbel" charset="0"/>
              </a:rPr>
              <a:t>Hand out evaluation copies of the SRS normally scored and get them to respond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Hand out evaluation copies of the SRS </a:t>
            </a:r>
            <a:r>
              <a:rPr lang="en-US" dirty="0" err="1" smtClean="0"/>
              <a:t>unscored</a:t>
            </a:r>
            <a:r>
              <a:rPr lang="en-US" dirty="0" smtClean="0"/>
              <a:t> – get them to develop a patter</a:t>
            </a:r>
          </a:p>
          <a:p>
            <a:r>
              <a:rPr lang="en-US" dirty="0" smtClean="0"/>
              <a:t>Hand our evaluation copies of the SRS scored</a:t>
            </a:r>
            <a:r>
              <a:rPr lang="en-US" baseline="0" dirty="0" smtClean="0"/>
              <a:t> 100% and get them to respond</a:t>
            </a:r>
          </a:p>
          <a:p>
            <a:r>
              <a:rPr lang="en-US" baseline="0" dirty="0" smtClean="0"/>
              <a:t>Hand out evaluation copies of the SRS normally scored and get them to respond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54A3-29BD-0443-951E-72A51C53978C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Hand out evaluation copies of the SRS </a:t>
            </a:r>
            <a:r>
              <a:rPr lang="en-US" dirty="0" err="1" smtClean="0"/>
              <a:t>unscored</a:t>
            </a:r>
            <a:r>
              <a:rPr lang="en-US" dirty="0" smtClean="0"/>
              <a:t> – get them to develop a patter</a:t>
            </a:r>
          </a:p>
          <a:p>
            <a:r>
              <a:rPr lang="en-US" dirty="0" smtClean="0"/>
              <a:t>Hand our evaluation copies of the SRS scored</a:t>
            </a:r>
            <a:r>
              <a:rPr lang="en-US" baseline="0" dirty="0" smtClean="0"/>
              <a:t> 100% and get them to respond</a:t>
            </a:r>
          </a:p>
          <a:p>
            <a:r>
              <a:rPr lang="en-US" baseline="0" dirty="0" smtClean="0"/>
              <a:t>Hand out evaluation copies of the SRS normally scored and get them to respond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54A3-29BD-0443-951E-72A51C53978C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Hand out evaluation copies of the SRS </a:t>
            </a:r>
            <a:r>
              <a:rPr lang="en-US" dirty="0" err="1" smtClean="0"/>
              <a:t>unscored</a:t>
            </a:r>
            <a:r>
              <a:rPr lang="en-US" dirty="0" smtClean="0"/>
              <a:t> – get them to develop a patter</a:t>
            </a:r>
          </a:p>
          <a:p>
            <a:r>
              <a:rPr lang="en-US" dirty="0" smtClean="0"/>
              <a:t>Hand our evaluation copies of the SRS scored</a:t>
            </a:r>
            <a:r>
              <a:rPr lang="en-US" baseline="0" dirty="0" smtClean="0"/>
              <a:t> 100% and get them to respond</a:t>
            </a:r>
          </a:p>
          <a:p>
            <a:r>
              <a:rPr lang="en-US" baseline="0" dirty="0" smtClean="0"/>
              <a:t>Hand out evaluation copies of the SRS normally scored and get them to respond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54A3-29BD-0443-951E-72A51C53978C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>
                <a:solidFill>
                  <a:srgbClr val="000000"/>
                </a:solidFill>
                <a:latin typeface="Arial" charset="0"/>
                <a:cs typeface="Times New Roman" charset="0"/>
              </a:rPr>
              <a:t>Client cancellation rates and no show rates have been shown to drop by 40% and 25% respectively</a:t>
            </a:r>
            <a:endParaRPr lang="en-AU">
              <a:latin typeface="Calibri" charset="0"/>
            </a:endParaRPr>
          </a:p>
          <a:p>
            <a:endParaRPr lang="en-AU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AU">
              <a:latin typeface="Calibri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A0B0-9C7D-674B-B50F-0697920AC55B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10229-B895-8A4B-AA7A-A6FF831822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127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A0B0-9C7D-674B-B50F-0697920AC55B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10229-B895-8A4B-AA7A-A6FF831822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6602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A0B0-9C7D-674B-B50F-0697920AC55B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10229-B895-8A4B-AA7A-A6FF831822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5350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6013" y="236538"/>
            <a:ext cx="5019675" cy="67151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AU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9ED2262-0FA5-F24D-B02F-6E427A129FFF}" type="datetime1">
              <a:rPr lang="en-AU"/>
              <a:pPr/>
              <a:t>30/10/2017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CED92D-6EEE-8D45-833E-97EB6FF92C41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61529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A0B0-9C7D-674B-B50F-0697920AC55B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10229-B895-8A4B-AA7A-A6FF831822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4059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A0B0-9C7D-674B-B50F-0697920AC55B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10229-B895-8A4B-AA7A-A6FF831822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9217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A0B0-9C7D-674B-B50F-0697920AC55B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10229-B895-8A4B-AA7A-A6FF831822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7148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A0B0-9C7D-674B-B50F-0697920AC55B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10229-B895-8A4B-AA7A-A6FF831822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135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A0B0-9C7D-674B-B50F-0697920AC55B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10229-B895-8A4B-AA7A-A6FF831822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81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A0B0-9C7D-674B-B50F-0697920AC55B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10229-B895-8A4B-AA7A-A6FF831822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363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A0B0-9C7D-674B-B50F-0697920AC55B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10229-B895-8A4B-AA7A-A6FF831822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6560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A0B0-9C7D-674B-B50F-0697920AC55B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10229-B895-8A4B-AA7A-A6FF831822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684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CFA0B0-9C7D-674B-B50F-0697920AC55B}" type="datetimeFigureOut">
              <a:rPr lang="en-US" smtClean="0"/>
              <a:t>10/30/2017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10229-B895-8A4B-AA7A-A6FF831822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149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1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12.png"/><Relationship Id="rId4" Type="http://schemas.openxmlformats.org/officeDocument/2006/relationships/package" Target="../embeddings/Microsoft_Excel_Worksheet1.xlsx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png"/><Relationship Id="rId4" Type="http://schemas.openxmlformats.org/officeDocument/2006/relationships/oleObject" Target="../embeddings/oleObject1.bin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png"/><Relationship Id="rId4" Type="http://schemas.openxmlformats.org/officeDocument/2006/relationships/oleObject" Target="../embeddings/oleObject2.bin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5.png"/><Relationship Id="rId4" Type="http://schemas.openxmlformats.org/officeDocument/2006/relationships/oleObject" Target="../embeddings/oleObject3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6.png"/><Relationship Id="rId4" Type="http://schemas.openxmlformats.org/officeDocument/2006/relationships/oleObject" Target="../embeddings/oleObject4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7.png"/><Relationship Id="rId4" Type="http://schemas.openxmlformats.org/officeDocument/2006/relationships/oleObject" Target="../embeddings/oleObject5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8.png"/><Relationship Id="rId4" Type="http://schemas.openxmlformats.org/officeDocument/2006/relationships/oleObject" Target="../embeddings/oleObject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All therapies are equal, but some therapists are more equal than others 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27784" y="5229200"/>
            <a:ext cx="6400800" cy="697632"/>
          </a:xfrm>
        </p:spPr>
        <p:txBody>
          <a:bodyPr>
            <a:noAutofit/>
          </a:bodyPr>
          <a:lstStyle/>
          <a:p>
            <a:pPr algn="r"/>
            <a:r>
              <a:rPr lang="en-US" sz="3200" b="1" dirty="0" err="1" smtClean="0">
                <a:solidFill>
                  <a:srgbClr val="FFD536"/>
                </a:solidFill>
              </a:rPr>
              <a:t>Dr</a:t>
            </a:r>
            <a:r>
              <a:rPr lang="en-US" sz="3200" b="1" dirty="0" smtClean="0">
                <a:solidFill>
                  <a:srgbClr val="FFD536"/>
                </a:solidFill>
              </a:rPr>
              <a:t> Aaron Frost</a:t>
            </a:r>
          </a:p>
          <a:p>
            <a:pPr algn="r"/>
            <a:r>
              <a:rPr lang="en-US" sz="2000" b="1" dirty="0" smtClean="0">
                <a:solidFill>
                  <a:srgbClr val="FFD536"/>
                </a:solidFill>
              </a:rPr>
              <a:t> </a:t>
            </a:r>
            <a:r>
              <a:rPr lang="en-US" sz="2000" b="1" dirty="0" err="1" smtClean="0">
                <a:solidFill>
                  <a:srgbClr val="FFD536"/>
                </a:solidFill>
              </a:rPr>
              <a:t>Bpsych</a:t>
            </a:r>
            <a:r>
              <a:rPr lang="en-US" sz="2000" b="1" dirty="0" smtClean="0">
                <a:solidFill>
                  <a:srgbClr val="FFD536"/>
                </a:solidFill>
              </a:rPr>
              <a:t> (</a:t>
            </a:r>
            <a:r>
              <a:rPr lang="en-US" sz="2000" b="1" dirty="0" err="1" smtClean="0">
                <a:solidFill>
                  <a:srgbClr val="FFD536"/>
                </a:solidFill>
              </a:rPr>
              <a:t>Hons</a:t>
            </a:r>
            <a:r>
              <a:rPr lang="en-US" sz="2000" b="1" dirty="0" smtClean="0">
                <a:solidFill>
                  <a:srgbClr val="FFD536"/>
                </a:solidFill>
              </a:rPr>
              <a:t>) PhD (</a:t>
            </a:r>
            <a:r>
              <a:rPr lang="en-US" sz="2000" b="1" dirty="0" err="1" smtClean="0">
                <a:solidFill>
                  <a:srgbClr val="FFD536"/>
                </a:solidFill>
              </a:rPr>
              <a:t>Clin</a:t>
            </a:r>
            <a:r>
              <a:rPr lang="en-US" sz="2000" b="1" dirty="0" smtClean="0">
                <a:solidFill>
                  <a:srgbClr val="FFD536"/>
                </a:solidFill>
              </a:rPr>
              <a:t>) MAPS</a:t>
            </a:r>
            <a:endParaRPr lang="en-US" sz="2000" b="1" dirty="0">
              <a:solidFill>
                <a:srgbClr val="FFD53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86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orbel" charset="0"/>
                <a:ea typeface="ヒラギノ角ゴ ProN W3" charset="0"/>
                <a:cs typeface="ヒラギノ角ゴ ProN W3" charset="0"/>
              </a:rPr>
              <a:t>How do we Monitor Alliance</a:t>
            </a:r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11150" indent="-311150" eaLnBrk="1" hangingPunct="1">
              <a:spcBef>
                <a:spcPct val="0"/>
              </a:spcBef>
            </a:pPr>
            <a:endParaRPr lang="en-US">
              <a:latin typeface="Corbel" charset="0"/>
              <a:ea typeface="ヒラギノ角ゴ ProN W3" charset="0"/>
              <a:cs typeface="ヒラギノ角ゴ ProN W3" charset="0"/>
            </a:endParaRPr>
          </a:p>
          <a:p>
            <a:pPr marL="311150" indent="-311150" eaLnBrk="1" hangingPunct="1"/>
            <a:r>
              <a:rPr lang="en-US">
                <a:latin typeface="Corbel" charset="0"/>
                <a:ea typeface="ヒラギノ角ゴ ProN W3" charset="0"/>
                <a:cs typeface="ヒラギノ角ゴ ProN W3" charset="0"/>
              </a:rPr>
              <a:t>Therapists are the WORST judge of therapeutic alliance</a:t>
            </a:r>
          </a:p>
          <a:p>
            <a:pPr marL="311150" indent="-311150" eaLnBrk="1" hangingPunct="1"/>
            <a:r>
              <a:rPr lang="en-US">
                <a:latin typeface="Corbel" charset="0"/>
                <a:ea typeface="ヒラギノ角ゴ ProN W3" charset="0"/>
                <a:cs typeface="ヒラギノ角ゴ ProN W3" charset="0"/>
              </a:rPr>
              <a:t>The only way to get feedback on alliance is from clients</a:t>
            </a:r>
          </a:p>
          <a:p>
            <a:pPr marL="311150" indent="-311150" eaLnBrk="1" hangingPunct="1"/>
            <a:r>
              <a:rPr lang="en-US">
                <a:latin typeface="Corbel" charset="0"/>
                <a:ea typeface="ヒラギノ角ゴ ProN W3" charset="0"/>
                <a:cs typeface="ヒラギノ角ゴ ProN W3" charset="0"/>
              </a:rPr>
              <a:t>How do we get clients to give us good feedback</a:t>
            </a:r>
          </a:p>
        </p:txBody>
      </p:sp>
    </p:spTree>
    <p:extLst>
      <p:ext uri="{BB962C8B-B14F-4D97-AF65-F5344CB8AC3E}">
        <p14:creationId xmlns:p14="http://schemas.microsoft.com/office/powerpoint/2010/main" val="5448573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Line 1"/>
          <p:cNvSpPr>
            <a:spLocks noChangeShapeType="1"/>
          </p:cNvSpPr>
          <p:nvPr/>
        </p:nvSpPr>
        <p:spPr bwMode="auto">
          <a:xfrm>
            <a:off x="279400" y="1525588"/>
            <a:ext cx="8559800" cy="0"/>
          </a:xfrm>
          <a:prstGeom prst="line">
            <a:avLst/>
          </a:prstGeom>
          <a:noFill/>
          <a:ln w="3175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0962" name="Line 2"/>
          <p:cNvSpPr>
            <a:spLocks noChangeShapeType="1"/>
          </p:cNvSpPr>
          <p:nvPr/>
        </p:nvSpPr>
        <p:spPr bwMode="auto">
          <a:xfrm>
            <a:off x="279400" y="6399213"/>
            <a:ext cx="8559800" cy="0"/>
          </a:xfrm>
          <a:prstGeom prst="line">
            <a:avLst/>
          </a:prstGeom>
          <a:noFill/>
          <a:ln w="3175">
            <a:solidFill>
              <a:srgbClr val="BFBFB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115887"/>
            <a:ext cx="8761288" cy="6532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049719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Learning to administer the SRS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/>
              <a:t>EXERCISE</a:t>
            </a:r>
          </a:p>
          <a:p>
            <a:pPr>
              <a:buNone/>
            </a:pPr>
            <a:r>
              <a:rPr lang="en-US" dirty="0" smtClean="0"/>
              <a:t>	Individually</a:t>
            </a:r>
          </a:p>
          <a:p>
            <a:pPr>
              <a:buNone/>
            </a:pPr>
            <a:r>
              <a:rPr lang="en-US" dirty="0" smtClean="0"/>
              <a:t>		write a brief introduction to the SRS that YOU would use with a client (no longer than 50 words)</a:t>
            </a:r>
          </a:p>
          <a:p>
            <a:pPr>
              <a:buNone/>
            </a:pPr>
            <a:r>
              <a:rPr lang="en-US" dirty="0" smtClean="0"/>
              <a:t>	Small Groups</a:t>
            </a:r>
          </a:p>
          <a:p>
            <a:pPr>
              <a:buNone/>
            </a:pPr>
            <a:r>
              <a:rPr lang="en-US" dirty="0" smtClean="0"/>
              <a:t>		Read your introduction to your therapy buddy</a:t>
            </a:r>
          </a:p>
          <a:p>
            <a:pPr>
              <a:buNone/>
            </a:pPr>
            <a:r>
              <a:rPr lang="en-US" dirty="0" smtClean="0"/>
              <a:t>	Feedback</a:t>
            </a:r>
          </a:p>
          <a:p>
            <a:pPr>
              <a:buNone/>
            </a:pPr>
            <a:r>
              <a:rPr lang="en-US" dirty="0" smtClean="0"/>
              <a:t>		Write down anything in this introduction that you 	would like to do better</a:t>
            </a:r>
          </a:p>
          <a:p>
            <a:pPr>
              <a:buNone/>
            </a:pPr>
            <a:r>
              <a:rPr lang="en-US" dirty="0" smtClean="0"/>
              <a:t>		Ask your partner for feedback</a:t>
            </a:r>
          </a:p>
          <a:p>
            <a:pPr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11286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200" y="190500"/>
            <a:ext cx="8942294" cy="6667500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 rot="16200000" flipH="1">
            <a:off x="6239933" y="770466"/>
            <a:ext cx="508000" cy="287867"/>
          </a:xfrm>
          <a:prstGeom prst="line">
            <a:avLst/>
          </a:prstGeom>
          <a:ln>
            <a:solidFill>
              <a:srgbClr val="3399FF">
                <a:alpha val="95000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rot="5400000" flipH="1" flipV="1">
            <a:off x="6239933" y="770466"/>
            <a:ext cx="508001" cy="287868"/>
          </a:xfrm>
          <a:prstGeom prst="line">
            <a:avLst/>
          </a:prstGeom>
          <a:ln>
            <a:solidFill>
              <a:srgbClr val="3399FF">
                <a:alpha val="95000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6200000" flipH="1">
            <a:off x="6189133" y="2362199"/>
            <a:ext cx="609600" cy="287868"/>
          </a:xfrm>
          <a:prstGeom prst="line">
            <a:avLst/>
          </a:prstGeom>
          <a:ln>
            <a:solidFill>
              <a:srgbClr val="3399FF">
                <a:alpha val="95000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rot="5400000" flipH="1" flipV="1">
            <a:off x="6189133" y="2362199"/>
            <a:ext cx="609601" cy="287868"/>
          </a:xfrm>
          <a:prstGeom prst="line">
            <a:avLst/>
          </a:prstGeom>
          <a:ln>
            <a:solidFill>
              <a:srgbClr val="3399FF">
                <a:alpha val="95000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5400000" flipH="1" flipV="1">
            <a:off x="6273800" y="3953933"/>
            <a:ext cx="440267" cy="287868"/>
          </a:xfrm>
          <a:prstGeom prst="line">
            <a:avLst/>
          </a:prstGeom>
          <a:ln>
            <a:solidFill>
              <a:srgbClr val="3399FF">
                <a:alpha val="95000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16200000" flipH="1">
            <a:off x="6273799" y="3953933"/>
            <a:ext cx="440268" cy="287868"/>
          </a:xfrm>
          <a:prstGeom prst="line">
            <a:avLst/>
          </a:prstGeom>
          <a:ln>
            <a:solidFill>
              <a:srgbClr val="3399FF">
                <a:alpha val="95000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16200000" flipH="1">
            <a:off x="6231466" y="5621866"/>
            <a:ext cx="524934" cy="287868"/>
          </a:xfrm>
          <a:prstGeom prst="line">
            <a:avLst/>
          </a:prstGeom>
          <a:ln>
            <a:solidFill>
              <a:srgbClr val="3399FF">
                <a:alpha val="95000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rot="5400000" flipH="1" flipV="1">
            <a:off x="6231466" y="5621866"/>
            <a:ext cx="524935" cy="287868"/>
          </a:xfrm>
          <a:prstGeom prst="line">
            <a:avLst/>
          </a:prstGeom>
          <a:ln>
            <a:solidFill>
              <a:srgbClr val="3399FF">
                <a:alpha val="95000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7416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200" y="190500"/>
            <a:ext cx="8942294" cy="6667500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 rot="16200000" flipH="1">
            <a:off x="6239933" y="770466"/>
            <a:ext cx="508000" cy="287867"/>
          </a:xfrm>
          <a:prstGeom prst="line">
            <a:avLst/>
          </a:prstGeom>
          <a:ln>
            <a:solidFill>
              <a:srgbClr val="3399FF">
                <a:alpha val="95000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rot="5400000" flipH="1" flipV="1">
            <a:off x="6239933" y="770466"/>
            <a:ext cx="508001" cy="287868"/>
          </a:xfrm>
          <a:prstGeom prst="line">
            <a:avLst/>
          </a:prstGeom>
          <a:ln>
            <a:solidFill>
              <a:srgbClr val="3399FF">
                <a:alpha val="95000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6200000" flipH="1">
            <a:off x="6189133" y="2362199"/>
            <a:ext cx="609600" cy="287868"/>
          </a:xfrm>
          <a:prstGeom prst="line">
            <a:avLst/>
          </a:prstGeom>
          <a:ln>
            <a:solidFill>
              <a:srgbClr val="3399FF">
                <a:alpha val="95000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rot="5400000" flipH="1" flipV="1">
            <a:off x="6189133" y="2362199"/>
            <a:ext cx="609601" cy="287868"/>
          </a:xfrm>
          <a:prstGeom prst="line">
            <a:avLst/>
          </a:prstGeom>
          <a:ln>
            <a:solidFill>
              <a:srgbClr val="3399FF">
                <a:alpha val="95000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5400000" flipH="1" flipV="1">
            <a:off x="5985932" y="3953933"/>
            <a:ext cx="440267" cy="287868"/>
          </a:xfrm>
          <a:prstGeom prst="line">
            <a:avLst/>
          </a:prstGeom>
          <a:ln>
            <a:solidFill>
              <a:srgbClr val="3399FF">
                <a:alpha val="95000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16200000" flipH="1">
            <a:off x="5985931" y="3953933"/>
            <a:ext cx="440268" cy="287868"/>
          </a:xfrm>
          <a:prstGeom prst="line">
            <a:avLst/>
          </a:prstGeom>
          <a:ln>
            <a:solidFill>
              <a:srgbClr val="3399FF">
                <a:alpha val="95000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16200000" flipH="1">
            <a:off x="6231466" y="5621866"/>
            <a:ext cx="524934" cy="287868"/>
          </a:xfrm>
          <a:prstGeom prst="line">
            <a:avLst/>
          </a:prstGeom>
          <a:ln>
            <a:solidFill>
              <a:srgbClr val="3399FF">
                <a:alpha val="95000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rot="5400000" flipH="1" flipV="1">
            <a:off x="6231466" y="5621866"/>
            <a:ext cx="524935" cy="287868"/>
          </a:xfrm>
          <a:prstGeom prst="line">
            <a:avLst/>
          </a:prstGeom>
          <a:ln>
            <a:solidFill>
              <a:srgbClr val="3399FF">
                <a:alpha val="95000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2243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200" y="190500"/>
            <a:ext cx="8942294" cy="6667500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 rot="16200000" flipH="1">
            <a:off x="6079067" y="778933"/>
            <a:ext cx="355600" cy="254000"/>
          </a:xfrm>
          <a:prstGeom prst="line">
            <a:avLst/>
          </a:prstGeom>
          <a:ln>
            <a:solidFill>
              <a:srgbClr val="3399FF">
                <a:alpha val="95000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rot="5400000" flipH="1" flipV="1">
            <a:off x="6079067" y="778933"/>
            <a:ext cx="355600" cy="254000"/>
          </a:xfrm>
          <a:prstGeom prst="line">
            <a:avLst/>
          </a:prstGeom>
          <a:ln>
            <a:solidFill>
              <a:srgbClr val="3399FF">
                <a:alpha val="95000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5400000" flipH="1" flipV="1">
            <a:off x="5444066" y="2379134"/>
            <a:ext cx="355600" cy="237067"/>
          </a:xfrm>
          <a:prstGeom prst="line">
            <a:avLst/>
          </a:prstGeom>
          <a:ln>
            <a:solidFill>
              <a:srgbClr val="3399FF">
                <a:alpha val="95000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16200000" flipH="1">
            <a:off x="5444066" y="2379133"/>
            <a:ext cx="355601" cy="237068"/>
          </a:xfrm>
          <a:prstGeom prst="line">
            <a:avLst/>
          </a:prstGeom>
          <a:ln>
            <a:solidFill>
              <a:srgbClr val="3399FF">
                <a:alpha val="95000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rot="5400000" flipH="1" flipV="1">
            <a:off x="5240866" y="4021667"/>
            <a:ext cx="304800" cy="220132"/>
          </a:xfrm>
          <a:prstGeom prst="line">
            <a:avLst/>
          </a:prstGeom>
          <a:ln>
            <a:solidFill>
              <a:srgbClr val="3399FF">
                <a:alpha val="95000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16200000" flipH="1">
            <a:off x="5240866" y="4021667"/>
            <a:ext cx="304800" cy="220132"/>
          </a:xfrm>
          <a:prstGeom prst="line">
            <a:avLst/>
          </a:prstGeom>
          <a:ln>
            <a:solidFill>
              <a:srgbClr val="3399FF">
                <a:alpha val="95000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16200000" flipH="1">
            <a:off x="6104467" y="5579533"/>
            <a:ext cx="304800" cy="254000"/>
          </a:xfrm>
          <a:prstGeom prst="line">
            <a:avLst/>
          </a:prstGeom>
          <a:ln>
            <a:solidFill>
              <a:srgbClr val="3399FF">
                <a:alpha val="95000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5400000" flipH="1" flipV="1">
            <a:off x="6104467" y="5579533"/>
            <a:ext cx="304801" cy="254000"/>
          </a:xfrm>
          <a:prstGeom prst="line">
            <a:avLst/>
          </a:prstGeom>
          <a:ln>
            <a:solidFill>
              <a:srgbClr val="3399FF">
                <a:alpha val="95000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180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Piece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3590" y="1656388"/>
            <a:ext cx="5510599" cy="4137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345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 noChangeArrowheads="1"/>
          </p:cNvSpPr>
          <p:nvPr>
            <p:ph type="title"/>
          </p:nvPr>
        </p:nvSpPr>
        <p:spPr>
          <a:xfrm>
            <a:off x="304800" y="106363"/>
            <a:ext cx="5715000" cy="1311275"/>
          </a:xfrm>
        </p:spPr>
        <p:txBody>
          <a:bodyPr/>
          <a:lstStyle/>
          <a:p>
            <a:pPr eaLnBrk="1" hangingPunct="1"/>
            <a:r>
              <a:rPr lang="en-US">
                <a:latin typeface="Corbel" charset="0"/>
                <a:ea typeface="ヒラギノ角ゴ ProN W3" charset="0"/>
                <a:cs typeface="ヒラギノ角ゴ ProN W3" charset="0"/>
              </a:rPr>
              <a:t>Putting it all together</a:t>
            </a:r>
          </a:p>
        </p:txBody>
      </p:sp>
      <p:sp>
        <p:nvSpPr>
          <p:cNvPr id="5734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17538" y="1598613"/>
            <a:ext cx="5707062" cy="4640262"/>
          </a:xfrm>
        </p:spPr>
        <p:txBody>
          <a:bodyPr/>
          <a:lstStyle/>
          <a:p>
            <a:pPr marL="311150" indent="-311150" eaLnBrk="1" hangingPunct="1">
              <a:spcBef>
                <a:spcPct val="0"/>
              </a:spcBef>
              <a:defRPr/>
            </a:pPr>
            <a:r>
              <a:rPr lang="en-US">
                <a:latin typeface="Corbel" charset="0"/>
                <a:ea typeface="ヒラギノ角ゴ ProN W3" charset="0"/>
                <a:cs typeface="ヒラギノ角ゴ ProN W3" charset="0"/>
              </a:rPr>
              <a:t>Organisations that have implemented the FIT approach have seen the following benefits </a:t>
            </a:r>
          </a:p>
          <a:p>
            <a:pPr lvl="1" eaLnBrk="1" hangingPunct="1">
              <a:defRPr/>
            </a:pPr>
            <a:r>
              <a:rPr lang="en-US" sz="2400">
                <a:latin typeface="Corbel" charset="0"/>
                <a:ea typeface="ヒラギノ角ゴ ProN W3" charset="0"/>
                <a:cs typeface="ヒラギノ角ゴ ProN W3" charset="0"/>
              </a:rPr>
              <a:t>Drop out rates reduced by 50%</a:t>
            </a:r>
            <a:endParaRPr lang="en-US">
              <a:latin typeface="Corbel" charset="0"/>
              <a:ea typeface="ヒラギノ角ゴ ProN W3" charset="0"/>
              <a:cs typeface="ヒラギノ角ゴ ProN W3" charset="0"/>
            </a:endParaRPr>
          </a:p>
          <a:p>
            <a:pPr lvl="1" eaLnBrk="1" hangingPunct="1">
              <a:defRPr/>
            </a:pPr>
            <a:r>
              <a:rPr lang="en-US" sz="2400">
                <a:latin typeface="Corbel" charset="0"/>
                <a:ea typeface="ヒラギノ角ゴ ProN W3" charset="0"/>
                <a:cs typeface="ヒラギノ角ゴ ProN W3" charset="0"/>
              </a:rPr>
              <a:t>Effectiveness of therapy increased by 65%</a:t>
            </a:r>
            <a:endParaRPr lang="en-US">
              <a:latin typeface="Corbel" charset="0"/>
              <a:ea typeface="ヒラギノ角ゴ ProN W3" charset="0"/>
              <a:cs typeface="ヒラギノ角ゴ ProN W3" charset="0"/>
            </a:endParaRPr>
          </a:p>
          <a:p>
            <a:pPr lvl="1" eaLnBrk="1" hangingPunct="1">
              <a:defRPr/>
            </a:pPr>
            <a:r>
              <a:rPr lang="en-US" sz="2400">
                <a:latin typeface="Corbel" charset="0"/>
                <a:ea typeface="ヒラギノ角ゴ ProN W3" charset="0"/>
                <a:cs typeface="ヒラギノ角ゴ ProN W3" charset="0"/>
              </a:rPr>
              <a:t>Complaints about staff reduced to zero</a:t>
            </a:r>
          </a:p>
        </p:txBody>
      </p:sp>
      <p:pic>
        <p:nvPicPr>
          <p:cNvPr id="43013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52400"/>
            <a:ext cx="24384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69464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orbel" charset="0"/>
                <a:ea typeface="ヒラギノ角ゴ ProN W3" charset="0"/>
                <a:cs typeface="ヒラギノ角ゴ ProN W3" charset="0"/>
              </a:rPr>
              <a:t>Summary</a:t>
            </a:r>
          </a:p>
        </p:txBody>
      </p:sp>
      <p:sp>
        <p:nvSpPr>
          <p:cNvPr id="44036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marL="311150" indent="-311150" eaLnBrk="1" hangingPunct="1">
              <a:spcBef>
                <a:spcPct val="0"/>
              </a:spcBef>
            </a:pPr>
            <a:r>
              <a:rPr lang="en-US">
                <a:latin typeface="Corbel" charset="0"/>
                <a:ea typeface="ヒラギノ角ゴ ProN W3" charset="0"/>
                <a:cs typeface="ヒラギノ角ゴ ProN W3" charset="0"/>
              </a:rPr>
              <a:t>Average therapy is good therapy (80% improved)</a:t>
            </a:r>
          </a:p>
          <a:p>
            <a:pPr marL="311150" indent="-311150" eaLnBrk="1" hangingPunct="1"/>
            <a:r>
              <a:rPr lang="en-US">
                <a:latin typeface="Corbel" charset="0"/>
                <a:ea typeface="ヒラギノ角ゴ ProN W3" charset="0"/>
                <a:cs typeface="ヒラギノ角ゴ ProN W3" charset="0"/>
              </a:rPr>
              <a:t>In the real world, many of us are performing below average</a:t>
            </a:r>
          </a:p>
          <a:p>
            <a:pPr marL="311150" indent="-311150" eaLnBrk="1" hangingPunct="1"/>
            <a:r>
              <a:rPr lang="en-US">
                <a:latin typeface="Corbel" charset="0"/>
                <a:ea typeface="ヒラギノ角ゴ ProN W3" charset="0"/>
                <a:cs typeface="ヒラギノ角ゴ ProN W3" charset="0"/>
              </a:rPr>
              <a:t>We can</a:t>
            </a:r>
            <a:r>
              <a:rPr lang="ja-JP" altLang="en-US">
                <a:latin typeface="Corbel" charset="0"/>
                <a:ea typeface="ヒラギノ角ゴ ProN W3" charset="0"/>
                <a:cs typeface="ヒラギノ角ゴ ProN W3" charset="0"/>
              </a:rPr>
              <a:t>’</a:t>
            </a:r>
            <a:r>
              <a:rPr lang="en-US" altLang="ja-JP">
                <a:latin typeface="Corbel" charset="0"/>
                <a:ea typeface="ヒラギノ角ゴ ProN W3" charset="0"/>
                <a:cs typeface="ヒラギノ角ゴ ProN W3" charset="0"/>
              </a:rPr>
              <a:t>t all be super-shrinks, but we can use their techniques to get us up to average or above</a:t>
            </a:r>
          </a:p>
          <a:p>
            <a:pPr marL="311150" indent="-311150" eaLnBrk="1" hangingPunct="1"/>
            <a:r>
              <a:rPr lang="en-US">
                <a:latin typeface="Corbel" charset="0"/>
                <a:ea typeface="ヒラギノ角ゴ ProN W3" charset="0"/>
                <a:cs typeface="ヒラギノ角ゴ ProN W3" charset="0"/>
              </a:rPr>
              <a:t>Our clients have a 50% lower chance of dropping out if we incorporate feedback</a:t>
            </a:r>
          </a:p>
          <a:p>
            <a:pPr marL="311150" indent="-311150" eaLnBrk="1" hangingPunct="1"/>
            <a:r>
              <a:rPr lang="en-US">
                <a:latin typeface="Corbel" charset="0"/>
                <a:ea typeface="ヒラギノ角ゴ ProN W3" charset="0"/>
                <a:cs typeface="ヒラギノ角ゴ ProN W3" charset="0"/>
              </a:rPr>
              <a:t>Our clients have a 65% greater chance of improving if we use feedback</a:t>
            </a:r>
          </a:p>
        </p:txBody>
      </p:sp>
    </p:spTree>
    <p:extLst>
      <p:ext uri="{BB962C8B-B14F-4D97-AF65-F5344CB8AC3E}">
        <p14:creationId xmlns:p14="http://schemas.microsoft.com/office/powerpoint/2010/main" val="36509343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Corbel" charset="0"/>
                <a:ea typeface="ヒラギノ角ゴ ProN W3" charset="0"/>
                <a:cs typeface="ヒラギノ角ゴ ProN W3" charset="0"/>
              </a:rPr>
              <a:t>Psychological Therapy</a:t>
            </a:r>
            <a:endParaRPr lang="en-US" dirty="0">
              <a:latin typeface="Corbel" charset="0"/>
              <a:ea typeface="ヒラギノ角ゴ ProN W3" charset="0"/>
              <a:cs typeface="ヒラギノ角ゴ ProN W3" charset="0"/>
            </a:endParaRPr>
          </a:p>
        </p:txBody>
      </p:sp>
      <p:sp>
        <p:nvSpPr>
          <p:cNvPr id="28677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50838" y="1457325"/>
            <a:ext cx="8585200" cy="5181600"/>
          </a:xfrm>
        </p:spPr>
        <p:txBody>
          <a:bodyPr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 typeface="Wingdings" charset="2"/>
              <a:buChar char="Ø"/>
            </a:pPr>
            <a:r>
              <a:rPr lang="en-US" sz="2800" dirty="0" smtClean="0">
                <a:latin typeface="Corbel" charset="0"/>
                <a:ea typeface="ヒラギノ角ゴ ProN W3" charset="0"/>
                <a:cs typeface="ヒラギノ角ゴ ProN W3" charset="0"/>
              </a:rPr>
              <a:t>Typical effect size of therapy is d = 0.6 – 0.8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Wingdings" charset="2"/>
              <a:buChar char="Ø"/>
            </a:pPr>
            <a:r>
              <a:rPr lang="en-US" sz="2800" dirty="0" smtClean="0">
                <a:latin typeface="Corbel" charset="0"/>
                <a:ea typeface="ヒラギノ角ゴ ProN W3" charset="0"/>
                <a:cs typeface="ヒラギノ角ゴ ProN W3" charset="0"/>
              </a:rPr>
              <a:t>No therapy is a standout over others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Wingdings" charset="2"/>
              <a:buChar char="Ø"/>
            </a:pPr>
            <a:r>
              <a:rPr lang="en-US" sz="2800" dirty="0" smtClean="0">
                <a:latin typeface="Corbel" charset="0"/>
                <a:ea typeface="ヒラギノ角ゴ ProN W3" charset="0"/>
                <a:cs typeface="ヒラギノ角ゴ ProN W3" charset="0"/>
              </a:rPr>
              <a:t>Has not improved markedly for 50 years</a:t>
            </a:r>
            <a:endParaRPr lang="en-US" sz="2000" dirty="0">
              <a:latin typeface="Corbel" charset="0"/>
              <a:ea typeface="ヒラギノ角ゴ ProN W3" charset="0"/>
              <a:cs typeface="ヒラギノ角ゴ ProN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5810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Learning the Measures Piece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3590" y="1656388"/>
            <a:ext cx="5510599" cy="4137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13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AU" dirty="0" smtClean="0"/>
              <a:t>Formal Outcome Evaluation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10000"/>
              </a:lnSpc>
              <a:buFont typeface="Wingdings" charset="2"/>
              <a:buChar char="Ø"/>
              <a:defRPr/>
            </a:pPr>
            <a:r>
              <a:rPr lang="en-AU" dirty="0" smtClean="0"/>
              <a:t>Routine evaluation reduces drop-outs  by 50%</a:t>
            </a:r>
          </a:p>
          <a:p>
            <a:pPr>
              <a:lnSpc>
                <a:spcPct val="110000"/>
              </a:lnSpc>
              <a:buFont typeface="Wingdings" charset="2"/>
              <a:buChar char="Ø"/>
              <a:defRPr/>
            </a:pPr>
            <a:r>
              <a:rPr lang="en-AU" dirty="0" smtClean="0"/>
              <a:t>Client outcomes improved by 65%</a:t>
            </a:r>
          </a:p>
          <a:p>
            <a:pPr>
              <a:lnSpc>
                <a:spcPct val="110000"/>
              </a:lnSpc>
              <a:buFont typeface="Wingdings" charset="2"/>
              <a:buChar char="Ø"/>
              <a:defRPr/>
            </a:pPr>
            <a:r>
              <a:rPr lang="en-AU" dirty="0" smtClean="0"/>
              <a:t>Allows supervisor to identify cases that are not progressing, getting worse</a:t>
            </a:r>
          </a:p>
          <a:p>
            <a:pPr>
              <a:lnSpc>
                <a:spcPct val="110000"/>
              </a:lnSpc>
              <a:buFont typeface="Wingdings" charset="2"/>
              <a:buChar char="Ø"/>
              <a:defRPr/>
            </a:pPr>
            <a:r>
              <a:rPr lang="en-AU" dirty="0" smtClean="0"/>
              <a:t>Allows benchmarking of supervisee effectiveness</a:t>
            </a:r>
          </a:p>
          <a:p>
            <a:pPr marL="114300" indent="0">
              <a:buFont typeface="Arial" charset="0"/>
              <a:buNone/>
              <a:defRPr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15195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149" name="Group 109"/>
          <p:cNvGraphicFramePr>
            <a:graphicFrameLocks noGrp="1"/>
          </p:cNvGraphicFramePr>
          <p:nvPr>
            <p:ph idx="1"/>
          </p:nvPr>
        </p:nvGraphicFramePr>
        <p:xfrm>
          <a:off x="179388" y="1628775"/>
          <a:ext cx="8785225" cy="3698876"/>
        </p:xfrm>
        <a:graphic>
          <a:graphicData uri="http://schemas.openxmlformats.org/drawingml/2006/table">
            <a:tbl>
              <a:tblPr/>
              <a:tblGrid>
                <a:gridCol w="194427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801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9618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6462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89611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AU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0C0C"/>
                          </a:solidFill>
                          <a:effectLst/>
                          <a:latin typeface="Cabin" pitchFamily="34" charset="0"/>
                        </a:rPr>
                        <a:t>Miller et al (2006)</a:t>
                      </a:r>
                    </a:p>
                  </a:txBody>
                  <a:tcPr marL="91443" marR="9144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AU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0C0C"/>
                          </a:solidFill>
                          <a:effectLst/>
                          <a:latin typeface="Cabin" pitchFamily="34" charset="0"/>
                        </a:rPr>
                        <a:t>Quasi-experimental</a:t>
                      </a:r>
                    </a:p>
                  </a:txBody>
                  <a:tcPr marL="91443" marR="914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AU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0C0C"/>
                          </a:solidFill>
                          <a:effectLst/>
                          <a:latin typeface="Cabin" pitchFamily="34" charset="0"/>
                        </a:rPr>
                        <a:t>6,424 clients</a:t>
                      </a:r>
                    </a:p>
                  </a:txBody>
                  <a:tcPr marL="91443" marR="914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AU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0C0C"/>
                          </a:solidFill>
                          <a:effectLst/>
                          <a:latin typeface="Cabin" pitchFamily="34" charset="0"/>
                        </a:rPr>
                        <a:t>47% improved with feedback (compared to 34% improved before trial commenced)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AU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C0C0C"/>
                        </a:solidFill>
                        <a:effectLst/>
                        <a:latin typeface="Cabin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AU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0C0C"/>
                          </a:solidFill>
                          <a:effectLst/>
                          <a:latin typeface="Cabin" pitchFamily="34" charset="0"/>
                        </a:rPr>
                        <a:t>d increased .37-.79 (1.06 for those starting in distressed range</a:t>
                      </a:r>
                    </a:p>
                  </a:txBody>
                  <a:tcPr marL="91443" marR="914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326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AU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C0C0C"/>
                          </a:solidFill>
                          <a:effectLst/>
                          <a:latin typeface="Cabin" pitchFamily="34" charset="0"/>
                        </a:rPr>
                        <a:t>Reese, Norsworthy, and Rowlands (2009) </a:t>
                      </a:r>
                    </a:p>
                  </a:txBody>
                  <a:tcPr marL="91443" marR="9144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AU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C0C0C"/>
                          </a:solidFill>
                          <a:effectLst/>
                          <a:latin typeface="Cabin" pitchFamily="34" charset="0"/>
                        </a:rPr>
                        <a:t>RCT</a:t>
                      </a:r>
                    </a:p>
                  </a:txBody>
                  <a:tcPr marL="91443" marR="914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AU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0C0C"/>
                          </a:solidFill>
                          <a:effectLst/>
                          <a:latin typeface="Cabin" pitchFamily="34" charset="0"/>
                          <a:ea typeface="Times New Roman" pitchFamily="18" charset="0"/>
                          <a:cs typeface="Arial" charset="0"/>
                        </a:rPr>
                        <a:t>144 clients</a:t>
                      </a:r>
                    </a:p>
                  </a:txBody>
                  <a:tcPr marL="91443" marR="914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457200" indent="-45720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1pPr>
                      <a:lvl2pPr marL="838200" indent="-3810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2pPr>
                      <a:lvl3pPr marL="1257300" indent="-3429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3pPr>
                      <a:lvl4pPr marL="1676400" indent="-304800"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4pPr>
                      <a:lvl5pPr marL="2133600" indent="-304800"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5pPr>
                      <a:lvl6pPr marL="2590800" indent="-304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6pPr>
                      <a:lvl7pPr marL="3048000" indent="-304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7pPr>
                      <a:lvl8pPr marL="3505200" indent="-304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8pPr>
                      <a:lvl9pPr marL="3962400" indent="-3048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9pPr>
                    </a:lstStyle>
                    <a:p>
                      <a:pPr marL="457200" marR="0" lvl="0" indent="-4572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AU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0C0C"/>
                          </a:solidFill>
                          <a:effectLst/>
                          <a:latin typeface="Cabin" pitchFamily="34" charset="0"/>
                        </a:rPr>
                        <a:t>41-54% improved with no feedback</a:t>
                      </a:r>
                    </a:p>
                    <a:p>
                      <a:pPr marL="457200" marR="0" lvl="0" indent="-4572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AU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0C0C"/>
                          </a:solidFill>
                          <a:effectLst/>
                          <a:latin typeface="Cabin" pitchFamily="34" charset="0"/>
                        </a:rPr>
                        <a:t>67-80% improved with feedback</a:t>
                      </a:r>
                    </a:p>
                    <a:p>
                      <a:pPr marL="457200" marR="0" lvl="0" indent="-4572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AU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C0C0C"/>
                        </a:solidFill>
                        <a:effectLst/>
                        <a:latin typeface="Cabin" pitchFamily="34" charset="0"/>
                      </a:endParaRPr>
                    </a:p>
                    <a:p>
                      <a:pPr marL="457200" marR="0" lvl="0" indent="-4572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AU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0C0C"/>
                          </a:solidFill>
                          <a:effectLst/>
                          <a:latin typeface="Cabin" pitchFamily="34" charset="0"/>
                        </a:rPr>
                        <a:t>Feedback d = .49-.54</a:t>
                      </a:r>
                    </a:p>
                  </a:txBody>
                  <a:tcPr marL="91443" marR="914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50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AU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C0C0C"/>
                          </a:solidFill>
                          <a:effectLst/>
                          <a:latin typeface="Cabin" pitchFamily="34" charset="0"/>
                        </a:rPr>
                        <a:t>Reese, Toland, Slone &amp; Norswothy (2010)</a:t>
                      </a:r>
                    </a:p>
                  </a:txBody>
                  <a:tcPr marL="91443" marR="9144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AU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C0C0C"/>
                          </a:solidFill>
                          <a:effectLst/>
                          <a:latin typeface="Cabin" pitchFamily="34" charset="0"/>
                        </a:rPr>
                        <a:t>RCT</a:t>
                      </a:r>
                    </a:p>
                  </a:txBody>
                  <a:tcPr marL="91443" marR="914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AU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C0C0C"/>
                          </a:solidFill>
                          <a:effectLst/>
                          <a:latin typeface="Cabin" pitchFamily="34" charset="0"/>
                        </a:rPr>
                        <a:t>298 (92 individuals, the rest couples)</a:t>
                      </a:r>
                    </a:p>
                  </a:txBody>
                  <a:tcPr marL="91443" marR="914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AU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0C0C"/>
                          </a:solidFill>
                          <a:effectLst/>
                          <a:latin typeface="Cabin" pitchFamily="34" charset="0"/>
                        </a:rPr>
                        <a:t>51-65% improved with feedback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AU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0C0C"/>
                          </a:solidFill>
                          <a:effectLst/>
                          <a:latin typeface="Cabin" pitchFamily="34" charset="0"/>
                        </a:rPr>
                        <a:t>23-32% improved with no feedback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AU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C0C0C"/>
                        </a:solidFill>
                        <a:effectLst/>
                        <a:latin typeface="Cabin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AU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0C0C"/>
                          </a:solidFill>
                          <a:effectLst/>
                          <a:latin typeface="Cabin" pitchFamily="34" charset="0"/>
                        </a:rPr>
                        <a:t>d = .94 with feedback (compared to d = .38 with no feedback)</a:t>
                      </a:r>
                    </a:p>
                  </a:txBody>
                  <a:tcPr marL="91443" marR="914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350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AU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0C0C"/>
                          </a:solidFill>
                          <a:effectLst/>
                          <a:latin typeface="Cabin" pitchFamily="34" charset="0"/>
                        </a:rPr>
                        <a:t>Anker, Duncan, and Sparks (2009)  </a:t>
                      </a:r>
                    </a:p>
                  </a:txBody>
                  <a:tcPr marL="91443" marR="9144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AU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C0C0C"/>
                          </a:solidFill>
                          <a:effectLst/>
                          <a:latin typeface="Cabin" pitchFamily="34" charset="0"/>
                        </a:rPr>
                        <a:t>RCT</a:t>
                      </a:r>
                    </a:p>
                  </a:txBody>
                  <a:tcPr marL="91443" marR="914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AU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C0C0C"/>
                          </a:solidFill>
                          <a:effectLst/>
                          <a:latin typeface="Cabin" pitchFamily="34" charset="0"/>
                        </a:rPr>
                        <a:t>205 couples</a:t>
                      </a:r>
                    </a:p>
                  </a:txBody>
                  <a:tcPr marL="91443" marR="914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AU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0C0C"/>
                          </a:solidFill>
                          <a:effectLst/>
                          <a:latin typeface="Cabin" pitchFamily="34" charset="0"/>
                        </a:rPr>
                        <a:t>51-65% improved with feedback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AU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0C0C"/>
                          </a:solidFill>
                          <a:effectLst/>
                          <a:latin typeface="Cabin" pitchFamily="34" charset="0"/>
                        </a:rPr>
                        <a:t>23-41% improved with no feedback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AU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C0C0C"/>
                        </a:solidFill>
                        <a:effectLst/>
                        <a:latin typeface="Cabin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AU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0C0C"/>
                          </a:solidFill>
                          <a:effectLst/>
                          <a:latin typeface="Cabin" pitchFamily="34" charset="0"/>
                        </a:rPr>
                        <a:t>d = .5</a:t>
                      </a:r>
                    </a:p>
                  </a:txBody>
                  <a:tcPr marL="91443" marR="914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Oval 1"/>
          <p:cNvSpPr/>
          <p:nvPr/>
        </p:nvSpPr>
        <p:spPr>
          <a:xfrm>
            <a:off x="4500563" y="1628775"/>
            <a:ext cx="431800" cy="28733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AU"/>
          </a:p>
        </p:txBody>
      </p:sp>
      <p:sp>
        <p:nvSpPr>
          <p:cNvPr id="5" name="Oval 4"/>
          <p:cNvSpPr/>
          <p:nvPr/>
        </p:nvSpPr>
        <p:spPr>
          <a:xfrm>
            <a:off x="4500563" y="2708275"/>
            <a:ext cx="647700" cy="360363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AU"/>
          </a:p>
        </p:txBody>
      </p:sp>
      <p:sp>
        <p:nvSpPr>
          <p:cNvPr id="6" name="Oval 5"/>
          <p:cNvSpPr/>
          <p:nvPr/>
        </p:nvSpPr>
        <p:spPr>
          <a:xfrm>
            <a:off x="4500563" y="3429000"/>
            <a:ext cx="647700" cy="360363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AU"/>
          </a:p>
        </p:txBody>
      </p:sp>
      <p:sp>
        <p:nvSpPr>
          <p:cNvPr id="7" name="Oval 6"/>
          <p:cNvSpPr/>
          <p:nvPr/>
        </p:nvSpPr>
        <p:spPr>
          <a:xfrm>
            <a:off x="4500563" y="4365625"/>
            <a:ext cx="647700" cy="28733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AU"/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50825" y="5476875"/>
            <a:ext cx="85693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bi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Cabin" charset="0"/>
                <a:ea typeface="ＭＳ Ｐゴシック" charset="0"/>
              </a:defRPr>
            </a:lvl2pPr>
            <a:lvl3pPr>
              <a:defRPr sz="2000">
                <a:solidFill>
                  <a:schemeClr val="tx1"/>
                </a:solidFill>
                <a:latin typeface="Cabin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bin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bin" charset="0"/>
                <a:ea typeface="ＭＳ Ｐゴシック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>
                <a:solidFill>
                  <a:schemeClr val="tx1"/>
                </a:solidFill>
                <a:latin typeface="Cabin" charset="0"/>
                <a:ea typeface="ＭＳ Ｐゴシック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>
                <a:solidFill>
                  <a:schemeClr val="tx1"/>
                </a:solidFill>
                <a:latin typeface="Cabin" charset="0"/>
                <a:ea typeface="ＭＳ Ｐゴシック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>
                <a:solidFill>
                  <a:schemeClr val="tx1"/>
                </a:solidFill>
                <a:latin typeface="Cabin" charset="0"/>
                <a:ea typeface="ＭＳ Ｐゴシック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>
                <a:solidFill>
                  <a:schemeClr val="tx1"/>
                </a:solidFill>
                <a:latin typeface="Cabin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AU" b="1" dirty="0" smtClean="0">
                <a:solidFill>
                  <a:srgbClr val="C00000"/>
                </a:solidFill>
              </a:rPr>
              <a:t>doubles </a:t>
            </a:r>
            <a:r>
              <a:rPr lang="en-AU" b="1" dirty="0">
                <a:solidFill>
                  <a:srgbClr val="C00000"/>
                </a:solidFill>
              </a:rPr>
              <a:t>number of clients getting better. </a:t>
            </a:r>
            <a:endParaRPr lang="en-AU" b="1" dirty="0"/>
          </a:p>
        </p:txBody>
      </p:sp>
    </p:spTree>
    <p:extLst>
      <p:ext uri="{BB962C8B-B14F-4D97-AF65-F5344CB8AC3E}">
        <p14:creationId xmlns:p14="http://schemas.microsoft.com/office/powerpoint/2010/main" val="4146578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1759" name="Group 143"/>
          <p:cNvGraphicFramePr>
            <a:graphicFrameLocks noGrp="1"/>
          </p:cNvGraphicFramePr>
          <p:nvPr>
            <p:ph idx="1"/>
          </p:nvPr>
        </p:nvGraphicFramePr>
        <p:xfrm>
          <a:off x="179388" y="1600200"/>
          <a:ext cx="8856662" cy="3565525"/>
        </p:xfrm>
        <a:graphic>
          <a:graphicData uri="http://schemas.openxmlformats.org/drawingml/2006/table">
            <a:tbl>
              <a:tblPr/>
              <a:tblGrid>
                <a:gridCol w="22504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6151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8745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55725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33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AU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C0C0C"/>
                          </a:solidFill>
                          <a:effectLst/>
                          <a:latin typeface="Cabin" pitchFamily="34" charset="0"/>
                        </a:rPr>
                        <a:t>Authors (Year)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C0C0C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No. of studies </a:t>
                      </a:r>
                      <a:endParaRPr kumimoji="0" lang="en-AU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C0C0C"/>
                        </a:solidFill>
                        <a:effectLst/>
                        <a:latin typeface="Cabin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C0C0C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Client Feedback  Type/s</a:t>
                      </a:r>
                      <a:endParaRPr kumimoji="0" lang="en-AU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C0C0C"/>
                        </a:solidFill>
                        <a:effectLst/>
                        <a:latin typeface="Cabin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C0C0C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Grand effect sizes</a:t>
                      </a:r>
                      <a:endParaRPr kumimoji="0" lang="en-AU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C0C0C"/>
                        </a:solidFill>
                        <a:effectLst/>
                        <a:latin typeface="Cabin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4800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Lambert et al. (</a:t>
                      </a:r>
                      <a:r>
                        <a:rPr kumimoji="0" lang="en-AU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  <a:hlinkClick r:id="" action="ppaction://noaction"/>
                        </a:rPr>
                        <a:t>2003</a:t>
                      </a:r>
                      <a:r>
                        <a:rPr kumimoji="0" lang="en-AU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) </a:t>
                      </a:r>
                      <a:endParaRPr kumimoji="0" lang="en-AU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3 RCTs</a:t>
                      </a:r>
                      <a:endParaRPr kumimoji="0" lang="en-AU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bin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OQ-45</a:t>
                      </a:r>
                      <a:endParaRPr kumimoji="0" lang="en-AU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bin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d = .39</a:t>
                      </a:r>
                      <a:endParaRPr kumimoji="0" lang="en-AU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bin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58240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Knaup</a:t>
                      </a:r>
                      <a:r>
                        <a:rPr kumimoji="0" lang="en-AU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, </a:t>
                      </a:r>
                      <a:r>
                        <a:rPr kumimoji="0" lang="en-AU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Koesters</a:t>
                      </a:r>
                      <a:r>
                        <a:rPr kumimoji="0" lang="en-AU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, </a:t>
                      </a:r>
                      <a:r>
                        <a:rPr kumimoji="0" lang="en-AU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Schoefer</a:t>
                      </a:r>
                      <a:r>
                        <a:rPr kumimoji="0" lang="en-AU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, 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Becker, &amp; </a:t>
                      </a:r>
                      <a:r>
                        <a:rPr kumimoji="0" lang="en-AU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Puschner</a:t>
                      </a:r>
                      <a:r>
                        <a:rPr kumimoji="0" lang="en-AU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 (</a:t>
                      </a:r>
                      <a:r>
                        <a:rPr kumimoji="0" lang="en-AU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  <a:hlinkClick r:id="" action="ppaction://noaction"/>
                        </a:rPr>
                        <a:t>2009</a:t>
                      </a:r>
                      <a:r>
                        <a:rPr kumimoji="0" lang="en-AU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) </a:t>
                      </a:r>
                      <a:endParaRPr kumimoji="0" lang="en-AU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bin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7 RCTs &amp; 5 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CTs </a:t>
                      </a:r>
                      <a:endParaRPr kumimoji="0" lang="en-AU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bin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OQ-45:  6 RCT</a:t>
                      </a:r>
                      <a:endParaRPr kumimoji="0" lang="en-AU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HoNOS</a:t>
                      </a:r>
                      <a:r>
                        <a:rPr kumimoji="0" lang="en-AU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 : 2 RCTs</a:t>
                      </a:r>
                      <a:endParaRPr kumimoji="0" lang="en-AU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SCL-11: 2 RCTs</a:t>
                      </a:r>
                      <a:endParaRPr kumimoji="0" lang="en-AU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SEED </a:t>
                      </a:r>
                      <a:r>
                        <a:rPr kumimoji="0" lang="en-AU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Cabin"/>
                          <a:cs typeface="Times New Roman" pitchFamily="18" charset="0"/>
                        </a:rPr>
                        <a:t>:</a:t>
                      </a:r>
                      <a:r>
                        <a:rPr kumimoji="0" lang="en-AU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 RCT</a:t>
                      </a:r>
                      <a:endParaRPr kumimoji="0" lang="en-AU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FEP, VEV, CGI: 1 RCT</a:t>
                      </a:r>
                      <a:endParaRPr kumimoji="0" lang="en-AU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d = .10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But more effective if progress feedback is 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given to client and practitioner across sessions </a:t>
                      </a: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d=.30</a:t>
                      </a:r>
                      <a:endParaRPr kumimoji="0" lang="en-AU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bin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8160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Shimokawa</a:t>
                      </a:r>
                      <a:r>
                        <a:rPr kumimoji="0" lang="en-AU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, Lambert, &amp; Smart (</a:t>
                      </a:r>
                      <a:r>
                        <a:rPr kumimoji="0" lang="en-AU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  <a:hlinkClick r:id="" action="ppaction://noaction"/>
                        </a:rPr>
                        <a:t>2010</a:t>
                      </a:r>
                      <a:r>
                        <a:rPr kumimoji="0" lang="en-AU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) </a:t>
                      </a:r>
                      <a:endParaRPr kumimoji="0" lang="en-AU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bin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6 RCTs</a:t>
                      </a:r>
                      <a:endParaRPr kumimoji="0" lang="en-AU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bin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 OQ-45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g = .10 (all clients)</a:t>
                      </a:r>
                      <a:endParaRPr kumimoji="0" lang="en-AU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g = .40-.70 (cases with feedback)</a:t>
                      </a:r>
                      <a:endParaRPr kumimoji="0" lang="en-AU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bin" pitchFamily="34" charset="0"/>
                        <a:cs typeface="Arial" charset="0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50925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Lambert &amp; Shimokawa (</a:t>
                      </a:r>
                      <a:r>
                        <a:rPr kumimoji="0" lang="en-AU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  <a:hlinkClick r:id="" action="ppaction://noaction"/>
                        </a:rPr>
                        <a:t>2011</a:t>
                      </a:r>
                      <a:r>
                        <a:rPr kumimoji="0" lang="en-AU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) </a:t>
                      </a:r>
                      <a:endParaRPr kumimoji="0" lang="en-AU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bin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9 RCTs</a:t>
                      </a:r>
                      <a:endParaRPr kumimoji="0" lang="en-AU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bin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AU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OQ45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AU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</a:rPr>
                        <a:t>PCOMS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bin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r = .25 (not on track clients PCOMS)</a:t>
                      </a:r>
                      <a:endParaRPr kumimoji="0" lang="en-AU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r = .25 (g = .53; not on track clients OQ45)</a:t>
                      </a:r>
                      <a:endParaRPr kumimoji="0" lang="en-AU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r = .33 (g = .70; not on track clients OQ45 + CST clients)</a:t>
                      </a:r>
                      <a:endParaRPr kumimoji="0" lang="en-AU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Cabin" pitchFamily="34" charset="0"/>
                        <a:cs typeface="Arial" charset="0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51520" y="5373216"/>
            <a:ext cx="849788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bi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Cabin" charset="0"/>
                <a:ea typeface="ＭＳ Ｐゴシック" charset="0"/>
              </a:defRPr>
            </a:lvl2pPr>
            <a:lvl3pPr>
              <a:defRPr sz="2000">
                <a:solidFill>
                  <a:schemeClr val="tx1"/>
                </a:solidFill>
                <a:latin typeface="Cabin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Cabin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Cabin" charset="0"/>
                <a:ea typeface="ＭＳ Ｐゴシック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>
                <a:solidFill>
                  <a:schemeClr val="tx1"/>
                </a:solidFill>
                <a:latin typeface="Cabin" charset="0"/>
                <a:ea typeface="ＭＳ Ｐゴシック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>
                <a:solidFill>
                  <a:schemeClr val="tx1"/>
                </a:solidFill>
                <a:latin typeface="Cabin" charset="0"/>
                <a:ea typeface="ＭＳ Ｐゴシック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>
                <a:solidFill>
                  <a:schemeClr val="tx1"/>
                </a:solidFill>
                <a:latin typeface="Cabin" charset="0"/>
                <a:ea typeface="ＭＳ Ｐゴシック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>
                <a:solidFill>
                  <a:schemeClr val="tx1"/>
                </a:solidFill>
                <a:latin typeface="Cabin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AU" sz="3200" b="1" dirty="0" smtClean="0">
                <a:solidFill>
                  <a:srgbClr val="C00000"/>
                </a:solidFill>
              </a:rPr>
              <a:t>better </a:t>
            </a:r>
            <a:r>
              <a:rPr lang="en-AU" sz="3200" b="1" dirty="0">
                <a:solidFill>
                  <a:srgbClr val="C00000"/>
                </a:solidFill>
              </a:rPr>
              <a:t>off than 70-80% of </a:t>
            </a:r>
            <a:r>
              <a:rPr lang="en-AU" sz="3200" b="1" dirty="0" smtClean="0">
                <a:solidFill>
                  <a:srgbClr val="C00000"/>
                </a:solidFill>
              </a:rPr>
              <a:t>non</a:t>
            </a:r>
            <a:r>
              <a:rPr lang="en-AU" sz="3200" b="1" dirty="0">
                <a:solidFill>
                  <a:srgbClr val="C00000"/>
                </a:solidFill>
              </a:rPr>
              <a:t> </a:t>
            </a:r>
            <a:r>
              <a:rPr lang="en-AU" sz="3200" b="1" dirty="0" smtClean="0">
                <a:solidFill>
                  <a:srgbClr val="C00000"/>
                </a:solidFill>
              </a:rPr>
              <a:t>outcome based treatments</a:t>
            </a:r>
            <a:endParaRPr lang="en-A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313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Outcomes for Trainees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700808"/>
            <a:ext cx="8229600" cy="3078163"/>
          </a:xfrm>
        </p:spPr>
        <p:txBody>
          <a:bodyPr>
            <a:normAutofit/>
          </a:bodyPr>
          <a:lstStyle/>
          <a:p>
            <a:pPr>
              <a:buFont typeface="Wingdings" charset="2"/>
              <a:buChar char="Ø"/>
            </a:pPr>
            <a:r>
              <a:rPr lang="en-US" dirty="0" smtClean="0"/>
              <a:t>Psychology Interns, </a:t>
            </a:r>
            <a:r>
              <a:rPr lang="en-US" dirty="0" err="1" smtClean="0"/>
              <a:t>n</a:t>
            </a:r>
            <a:r>
              <a:rPr lang="en-US" dirty="0" smtClean="0"/>
              <a:t> = 28</a:t>
            </a:r>
          </a:p>
          <a:p>
            <a:pPr>
              <a:buFont typeface="Wingdings" charset="2"/>
              <a:buChar char="Ø"/>
            </a:pPr>
            <a:r>
              <a:rPr lang="en-US" dirty="0" smtClean="0"/>
              <a:t>Clients, </a:t>
            </a:r>
            <a:r>
              <a:rPr lang="en-US" dirty="0" err="1" smtClean="0"/>
              <a:t>n</a:t>
            </a:r>
            <a:r>
              <a:rPr lang="en-US" dirty="0" smtClean="0"/>
              <a:t> = 110</a:t>
            </a:r>
          </a:p>
          <a:p>
            <a:pPr>
              <a:buFont typeface="Wingdings" charset="2"/>
              <a:buChar char="Ø"/>
            </a:pPr>
            <a:r>
              <a:rPr lang="en-US" dirty="0" smtClean="0"/>
              <a:t>Half did continuous feedback, half did not</a:t>
            </a:r>
          </a:p>
          <a:p>
            <a:pPr>
              <a:buFont typeface="Wingdings" charset="2"/>
              <a:buChar char="Ø"/>
            </a:pPr>
            <a:r>
              <a:rPr lang="en-US" dirty="0" smtClean="0"/>
              <a:t>Looked at overall client effectiveness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47950"/>
              </p:ext>
            </p:extLst>
          </p:nvPr>
        </p:nvGraphicFramePr>
        <p:xfrm>
          <a:off x="1676400" y="4254502"/>
          <a:ext cx="6096000" cy="1143000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5920"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Feedback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No Feedback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5920"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Semester 1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d = 0.7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d = 0.3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5920"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Semester 2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d = 0.97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d = 0.37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804248" y="5877272"/>
            <a:ext cx="1890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FFFF"/>
                </a:solidFill>
              </a:rPr>
              <a:t>Reese et al (2009)</a:t>
            </a:r>
            <a:endParaRPr lang="en-US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49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Trainee Confidence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83268"/>
            <a:ext cx="8229600" cy="2316163"/>
          </a:xfrm>
        </p:spPr>
        <p:txBody>
          <a:bodyPr>
            <a:normAutofit/>
          </a:bodyPr>
          <a:lstStyle/>
          <a:p>
            <a:pPr>
              <a:buFont typeface="Wingdings" charset="2"/>
              <a:buChar char="Ø"/>
            </a:pPr>
            <a:r>
              <a:rPr lang="en-US" dirty="0" smtClean="0"/>
              <a:t>Asked trainees to rate their level of effectiveness</a:t>
            </a:r>
          </a:p>
          <a:p>
            <a:pPr>
              <a:buFont typeface="Wingdings" charset="2"/>
              <a:buChar char="Ø"/>
            </a:pPr>
            <a:r>
              <a:rPr lang="en-US" dirty="0" smtClean="0"/>
              <a:t>Correlated self ratings with actual client outcomes</a:t>
            </a:r>
          </a:p>
          <a:p>
            <a:pPr>
              <a:buNone/>
            </a:pP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8877544"/>
              </p:ext>
            </p:extLst>
          </p:nvPr>
        </p:nvGraphicFramePr>
        <p:xfrm>
          <a:off x="1605039" y="4222263"/>
          <a:ext cx="6096000" cy="1143000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5920"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Feedback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No Feedback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5920"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Semester 1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r = -0.04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r = 0.07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5920"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Semester 2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r = 0.51</a:t>
                      </a:r>
                      <a:endParaRPr lang="en-US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err="1" smtClean="0"/>
                        <a:t>r</a:t>
                      </a:r>
                      <a:r>
                        <a:rPr lang="en-US" sz="1900" dirty="0" smtClean="0"/>
                        <a:t> = -0.38</a:t>
                      </a:r>
                      <a:endParaRPr lang="en-US" sz="1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804248" y="5877272"/>
            <a:ext cx="1890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FFFF"/>
                </a:solidFill>
              </a:rPr>
              <a:t>Reese et al (2009)</a:t>
            </a:r>
            <a:endParaRPr lang="en-US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871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Supervision Piece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3590" y="1656388"/>
            <a:ext cx="5510599" cy="4137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04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Three Stages of Excellence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Incompetent				Competent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Competent					Good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Good						Excellent</a:t>
            </a:r>
            <a:endParaRPr lang="en-US" dirty="0"/>
          </a:p>
        </p:txBody>
      </p:sp>
      <p:sp>
        <p:nvSpPr>
          <p:cNvPr id="4" name="Right Arrow 3"/>
          <p:cNvSpPr/>
          <p:nvPr/>
        </p:nvSpPr>
        <p:spPr>
          <a:xfrm>
            <a:off x="4139952" y="1556792"/>
            <a:ext cx="822960" cy="82296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6" name="Right Arrow 5"/>
          <p:cNvSpPr/>
          <p:nvPr/>
        </p:nvSpPr>
        <p:spPr>
          <a:xfrm>
            <a:off x="4139952" y="2924944"/>
            <a:ext cx="822960" cy="82296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7" name="Right Arrow 6"/>
          <p:cNvSpPr/>
          <p:nvPr/>
        </p:nvSpPr>
        <p:spPr>
          <a:xfrm>
            <a:off x="4139952" y="4581128"/>
            <a:ext cx="822960" cy="82296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7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Training as usual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10000"/>
              </a:lnSpc>
              <a:buFont typeface="Wingdings" charset="2"/>
              <a:buChar char="Ø"/>
            </a:pPr>
            <a:r>
              <a:rPr lang="en-US" dirty="0" smtClean="0"/>
              <a:t>What we’ve been doing for 40 years</a:t>
            </a:r>
          </a:p>
          <a:p>
            <a:pPr>
              <a:lnSpc>
                <a:spcPct val="110000"/>
              </a:lnSpc>
              <a:buFont typeface="Wingdings" charset="2"/>
              <a:buChar char="Ø"/>
            </a:pPr>
            <a:r>
              <a:rPr lang="en-US" dirty="0" smtClean="0"/>
              <a:t>Emphasis on learning models and technique rather than on fostering excellence</a:t>
            </a:r>
          </a:p>
          <a:p>
            <a:pPr>
              <a:lnSpc>
                <a:spcPct val="110000"/>
              </a:lnSpc>
              <a:buFont typeface="Wingdings" charset="2"/>
              <a:buChar char="Ø"/>
            </a:pPr>
            <a:r>
              <a:rPr lang="en-US" dirty="0" smtClean="0"/>
              <a:t>Produces less effective practitioners</a:t>
            </a:r>
          </a:p>
          <a:p>
            <a:pPr>
              <a:lnSpc>
                <a:spcPct val="110000"/>
              </a:lnSpc>
              <a:buFont typeface="Wingdings" charset="2"/>
              <a:buChar char="Ø"/>
            </a:pPr>
            <a:r>
              <a:rPr lang="en-US" dirty="0" smtClean="0"/>
              <a:t>Those trained as usual then train as usual</a:t>
            </a:r>
          </a:p>
        </p:txBody>
      </p:sp>
    </p:spTree>
    <p:extLst>
      <p:ext uri="{BB962C8B-B14F-4D97-AF65-F5344CB8AC3E}">
        <p14:creationId xmlns:p14="http://schemas.microsoft.com/office/powerpoint/2010/main" val="542892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395288" y="333376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>
                <a:latin typeface="Calibri" charset="0"/>
              </a:rPr>
              <a:t>So do supervisors do it ?</a:t>
            </a:r>
            <a:endParaRPr lang="en-AU" dirty="0">
              <a:latin typeface="Calibri" charset="0"/>
            </a:endParaRPr>
          </a:p>
        </p:txBody>
      </p:sp>
      <p:graphicFrame>
        <p:nvGraphicFramePr>
          <p:cNvPr id="13315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43505070"/>
              </p:ext>
            </p:extLst>
          </p:nvPr>
        </p:nvGraphicFramePr>
        <p:xfrm>
          <a:off x="454025" y="1484315"/>
          <a:ext cx="7862391" cy="41049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Worksheet" r:id="rId3" imgW="8140700" imgH="4406900" progId="Excel.Sheet.8">
                  <p:embed/>
                </p:oleObj>
              </mc:Choice>
              <mc:Fallback>
                <p:oleObj name="Worksheet" r:id="rId3" imgW="8140700" imgH="4406900" progId="Excel.Shee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4025" y="1484315"/>
                        <a:ext cx="7862391" cy="410492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5724128" y="5949280"/>
            <a:ext cx="32403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dirty="0" smtClean="0">
                <a:solidFill>
                  <a:srgbClr val="FFFFFF"/>
                </a:solidFill>
                <a:latin typeface="+mn-lt"/>
              </a:rPr>
              <a:t>O’Donovan &amp; </a:t>
            </a:r>
            <a:r>
              <a:rPr lang="en-US" dirty="0" err="1" smtClean="0">
                <a:solidFill>
                  <a:srgbClr val="FFFFFF"/>
                </a:solidFill>
                <a:latin typeface="+mn-lt"/>
              </a:rPr>
              <a:t>Halford</a:t>
            </a:r>
            <a:r>
              <a:rPr lang="en-US" dirty="0" smtClean="0">
                <a:solidFill>
                  <a:srgbClr val="FFFFFF"/>
                </a:solidFill>
                <a:latin typeface="+mn-lt"/>
              </a:rPr>
              <a:t> (2012)</a:t>
            </a:r>
            <a:endParaRPr lang="en-AU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988292" y="2442743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1172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Empirical supervision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4122944"/>
            <a:ext cx="70097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Which clients would you want to focus on in supervision ?</a:t>
            </a:r>
            <a:endParaRPr lang="en-US" sz="3200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586768"/>
              </p:ext>
            </p:extLst>
          </p:nvPr>
        </p:nvGraphicFramePr>
        <p:xfrm>
          <a:off x="201676" y="1623045"/>
          <a:ext cx="8566861" cy="17748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8" name="Worksheet" r:id="rId4" imgW="10058400" imgH="2082800" progId="Excel.Sheet.12">
                  <p:embed/>
                </p:oleObj>
              </mc:Choice>
              <mc:Fallback>
                <p:oleObj name="Worksheet" r:id="rId4" imgW="10058400" imgH="20828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1676" y="1623045"/>
                        <a:ext cx="8566861" cy="17748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38065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orbel" charset="0"/>
                <a:ea typeface="ヒラギノ角ゴ ProN W3" charset="0"/>
                <a:cs typeface="ヒラギノ角ゴ ProN W3" charset="0"/>
              </a:rPr>
              <a:t>How do we measure progress</a:t>
            </a: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79388" y="1423988"/>
            <a:ext cx="8785225" cy="4525962"/>
          </a:xfrm>
        </p:spPr>
        <p:txBody>
          <a:bodyPr/>
          <a:lstStyle/>
          <a:p>
            <a:pPr marL="311150" indent="-311150" eaLnBrk="1" hangingPunct="1">
              <a:spcBef>
                <a:spcPct val="0"/>
              </a:spcBef>
              <a:defRPr/>
            </a:pPr>
            <a:r>
              <a:rPr lang="en-US" dirty="0">
                <a:latin typeface="Corbel" charset="0"/>
                <a:ea typeface="ヒラギノ角ゴ ProN W3" charset="0"/>
                <a:cs typeface="ヒラギノ角ゴ ProN W3" charset="0"/>
              </a:rPr>
              <a:t>First we </a:t>
            </a:r>
            <a:r>
              <a:rPr lang="en-US" dirty="0" smtClean="0">
                <a:latin typeface="Corbel" charset="0"/>
                <a:ea typeface="ヒラギノ角ゴ ProN W3" charset="0"/>
                <a:cs typeface="ヒラギノ角ゴ ProN W3" charset="0"/>
              </a:rPr>
              <a:t>need an objective measure</a:t>
            </a:r>
            <a:endParaRPr lang="en-US" dirty="0">
              <a:latin typeface="Corbel" charset="0"/>
              <a:ea typeface="ヒラギノ角ゴ ProN W3" charset="0"/>
              <a:cs typeface="ヒラギノ角ゴ ProN W3" charset="0"/>
            </a:endParaRPr>
          </a:p>
          <a:p>
            <a:pPr marL="311150" indent="-311150" eaLnBrk="1" hangingPunct="1">
              <a:defRPr/>
            </a:pPr>
            <a:r>
              <a:rPr lang="en-US" dirty="0">
                <a:latin typeface="Corbel" charset="0"/>
                <a:ea typeface="ヒラギノ角ゴ ProN W3" charset="0"/>
                <a:cs typeface="ヒラギノ角ゴ ProN W3" charset="0"/>
              </a:rPr>
              <a:t>Monitoring progress </a:t>
            </a:r>
            <a:r>
              <a:rPr lang="en-US" dirty="0" smtClean="0">
                <a:latin typeface="Corbel" charset="0"/>
                <a:ea typeface="ヒラギノ角ゴ ProN W3" charset="0"/>
                <a:cs typeface="ヒラギノ角ゴ ProN W3" charset="0"/>
              </a:rPr>
              <a:t>allows adjustment</a:t>
            </a:r>
            <a:endParaRPr lang="en-US" dirty="0">
              <a:latin typeface="Corbel" charset="0"/>
              <a:ea typeface="ヒラギノ角ゴ ProN W3" charset="0"/>
              <a:cs typeface="ヒラギノ角ゴ ProN W3" charset="0"/>
            </a:endParaRPr>
          </a:p>
          <a:p>
            <a:pPr lvl="1" eaLnBrk="1" hangingPunct="1">
              <a:defRPr/>
            </a:pPr>
            <a:r>
              <a:rPr lang="en-US" dirty="0" smtClean="0">
                <a:latin typeface="Corbel" charset="0"/>
                <a:ea typeface="ヒラギノ角ゴ ProN W3" charset="0"/>
                <a:cs typeface="ヒラギノ角ゴ ProN W3" charset="0"/>
              </a:rPr>
              <a:t>Those </a:t>
            </a:r>
            <a:r>
              <a:rPr lang="en-US" dirty="0">
                <a:latin typeface="Corbel" charset="0"/>
                <a:ea typeface="ヒラギノ角ゴ ProN W3" charset="0"/>
                <a:cs typeface="ヒラギノ角ゴ ProN W3" charset="0"/>
              </a:rPr>
              <a:t>who are not improving and likely to drop out</a:t>
            </a:r>
          </a:p>
          <a:p>
            <a:pPr lvl="1" eaLnBrk="1" hangingPunct="1">
              <a:defRPr/>
            </a:pPr>
            <a:r>
              <a:rPr lang="en-US" dirty="0">
                <a:latin typeface="Corbel" charset="0"/>
                <a:ea typeface="ヒラギノ角ゴ ProN W3" charset="0"/>
                <a:cs typeface="ヒラギノ角ゴ ProN W3" charset="0"/>
              </a:rPr>
              <a:t>Clients who have made big gains quickly and are likely to drop out or have some regression</a:t>
            </a:r>
          </a:p>
          <a:p>
            <a:pPr lvl="1" eaLnBrk="1" hangingPunct="1">
              <a:defRPr/>
            </a:pPr>
            <a:r>
              <a:rPr lang="en-US" dirty="0">
                <a:latin typeface="Corbel" charset="0"/>
                <a:ea typeface="ヒラギノ角ゴ ProN W3" charset="0"/>
                <a:cs typeface="ヒラギノ角ゴ ProN W3" charset="0"/>
              </a:rPr>
              <a:t>Clients who are deteriorating</a:t>
            </a:r>
          </a:p>
          <a:p>
            <a:pPr marL="311150" indent="-311150" eaLnBrk="1" hangingPunct="1">
              <a:defRPr/>
            </a:pPr>
            <a:r>
              <a:rPr lang="en-US" dirty="0">
                <a:latin typeface="Corbel" charset="0"/>
                <a:ea typeface="ヒラギノ角ゴ ProN W3" charset="0"/>
                <a:cs typeface="ヒラギノ角ゴ ProN W3" charset="0"/>
              </a:rPr>
              <a:t>Asking clients </a:t>
            </a:r>
            <a:r>
              <a:rPr lang="ja-JP" altLang="en-US" dirty="0">
                <a:latin typeface="Corbel" charset="0"/>
                <a:ea typeface="ヒラギノ角ゴ ProN W3" charset="0"/>
                <a:cs typeface="ヒラギノ角ゴ ProN W3" charset="0"/>
              </a:rPr>
              <a:t>“</a:t>
            </a:r>
            <a:r>
              <a:rPr lang="en-US" altLang="ja-JP" dirty="0">
                <a:latin typeface="Corbel" charset="0"/>
                <a:ea typeface="ヒラギノ角ゴ ProN W3" charset="0"/>
                <a:cs typeface="ヒラギノ角ゴ ProN W3" charset="0"/>
              </a:rPr>
              <a:t>how have things been since I saw you last</a:t>
            </a:r>
            <a:r>
              <a:rPr lang="ja-JP" altLang="en-US" dirty="0">
                <a:latin typeface="Corbel" charset="0"/>
                <a:ea typeface="ヒラギノ角ゴ ProN W3" charset="0"/>
                <a:cs typeface="ヒラギノ角ゴ ProN W3" charset="0"/>
              </a:rPr>
              <a:t>”</a:t>
            </a:r>
            <a:r>
              <a:rPr lang="en-US" altLang="ja-JP" dirty="0">
                <a:latin typeface="Corbel" charset="0"/>
                <a:ea typeface="ヒラギノ角ゴ ProN W3" charset="0"/>
                <a:cs typeface="ヒラギノ角ゴ ProN W3" charset="0"/>
              </a:rPr>
              <a:t> is not an objective </a:t>
            </a:r>
            <a:r>
              <a:rPr lang="en-US" altLang="ja-JP" dirty="0" smtClean="0">
                <a:latin typeface="Corbel" charset="0"/>
                <a:ea typeface="ヒラギノ角ゴ ProN W3" charset="0"/>
                <a:cs typeface="ヒラギノ角ゴ ProN W3" charset="0"/>
              </a:rPr>
              <a:t>measure</a:t>
            </a:r>
            <a:endParaRPr lang="en-US" altLang="ja-JP" dirty="0">
              <a:latin typeface="Corbel" charset="0"/>
              <a:ea typeface="ヒラギノ角ゴ ProN W3" charset="0"/>
              <a:cs typeface="ヒラギノ角ゴ ProN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5510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3357" y="1314450"/>
            <a:ext cx="3829462" cy="990600"/>
          </a:xfrm>
        </p:spPr>
        <p:txBody>
          <a:bodyPr>
            <a:normAutofit fontScale="90000"/>
          </a:bodyPr>
          <a:lstStyle/>
          <a:p>
            <a:r>
              <a:rPr lang="en-US" dirty="0"/>
              <a:t>Deliberative Practice</a:t>
            </a:r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t="3482" b="29"/>
          <a:stretch/>
        </p:blipFill>
        <p:spPr bwMode="auto">
          <a:xfrm>
            <a:off x="1665541" y="2305050"/>
            <a:ext cx="4132421" cy="299561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464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869"/>
                    </a14:imgEffect>
                    <a14:imgEffect>
                      <a14:saturation sat="660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rcRect l="-5" r="13006"/>
          <a:stretch/>
        </p:blipFill>
        <p:spPr>
          <a:xfrm>
            <a:off x="-1" y="0"/>
            <a:ext cx="9144001" cy="60007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Quality Assurance is not Excellence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5572" y="2061535"/>
            <a:ext cx="5384008" cy="3263504"/>
          </a:xfrm>
        </p:spPr>
        <p:txBody>
          <a:bodyPr>
            <a:normAutofit/>
          </a:bodyPr>
          <a:lstStyle/>
          <a:p>
            <a:pPr>
              <a:buClr>
                <a:schemeClr val="bg1"/>
              </a:buClr>
            </a:pPr>
            <a:r>
              <a:rPr lang="en-US" sz="1500" b="1" dirty="0">
                <a:solidFill>
                  <a:schemeClr val="bg1"/>
                </a:solidFill>
              </a:rPr>
              <a:t>Recent Research is showing that when measurement practices are removed outcomes deteriorate</a:t>
            </a:r>
          </a:p>
          <a:p>
            <a:pPr>
              <a:buClr>
                <a:schemeClr val="bg1"/>
              </a:buClr>
            </a:pPr>
            <a:r>
              <a:rPr lang="en-US" sz="1500" b="1" dirty="0">
                <a:solidFill>
                  <a:schemeClr val="bg1"/>
                </a:solidFill>
              </a:rPr>
              <a:t>Gains are made through quality improvement, not through skill improvement</a:t>
            </a:r>
          </a:p>
          <a:p>
            <a:pPr>
              <a:buClr>
                <a:schemeClr val="bg1"/>
              </a:buClr>
            </a:pPr>
            <a:r>
              <a:rPr lang="en-US" sz="1500" b="1" dirty="0">
                <a:solidFill>
                  <a:schemeClr val="bg1"/>
                </a:solidFill>
              </a:rPr>
              <a:t>So how do we build skills ?</a:t>
            </a:r>
          </a:p>
        </p:txBody>
      </p:sp>
    </p:spTree>
    <p:extLst>
      <p:ext uri="{BB962C8B-B14F-4D97-AF65-F5344CB8AC3E}">
        <p14:creationId xmlns:p14="http://schemas.microsoft.com/office/powerpoint/2010/main" val="110071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Excellence in Psychotherapy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6402" y="2044555"/>
            <a:ext cx="6447501" cy="2910580"/>
          </a:xfrm>
        </p:spPr>
        <p:txBody>
          <a:bodyPr>
            <a:normAutofit/>
          </a:bodyPr>
          <a:lstStyle/>
          <a:p>
            <a:r>
              <a:rPr lang="en-US" sz="1800" dirty="0"/>
              <a:t>Chow (2016) has found a relationship between therapeutic outcomes and the following practices</a:t>
            </a:r>
          </a:p>
          <a:p>
            <a:pPr lvl="1"/>
            <a:r>
              <a:rPr lang="en-US" sz="1500" dirty="0"/>
              <a:t>Case audit</a:t>
            </a:r>
          </a:p>
          <a:p>
            <a:pPr lvl="1"/>
            <a:r>
              <a:rPr lang="en-US" sz="1500" dirty="0"/>
              <a:t>Reading about psychology</a:t>
            </a:r>
          </a:p>
          <a:p>
            <a:pPr lvl="1"/>
            <a:r>
              <a:rPr lang="en-US" sz="1500" dirty="0"/>
              <a:t>Rehearsal of technique</a:t>
            </a:r>
          </a:p>
          <a:p>
            <a:pPr lvl="1"/>
            <a:r>
              <a:rPr lang="en-US" sz="1500" dirty="0"/>
              <a:t>Deliberative Practice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7147" y="3423672"/>
            <a:ext cx="2492240" cy="1622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568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5901" y="1063228"/>
            <a:ext cx="1682416" cy="3874733"/>
          </a:xfrm>
        </p:spPr>
        <p:txBody>
          <a:bodyPr vert="vert270"/>
          <a:lstStyle/>
          <a:p>
            <a:r>
              <a:rPr lang="en-US" dirty="0"/>
              <a:t>Case Audit</a:t>
            </a:r>
          </a:p>
        </p:txBody>
      </p:sp>
      <p:pic>
        <p:nvPicPr>
          <p:cNvPr id="4" name="Picture 3" descr="Screen-Shot-2015-04-16-at-5.05.56-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8422" y="857250"/>
            <a:ext cx="407118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183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Reading	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684" y="2041275"/>
            <a:ext cx="6447501" cy="2910580"/>
          </a:xfrm>
        </p:spPr>
        <p:txBody>
          <a:bodyPr>
            <a:normAutofit/>
          </a:bodyPr>
          <a:lstStyle/>
          <a:p>
            <a:r>
              <a:rPr lang="en-US" sz="1800" dirty="0"/>
              <a:t>Top practitioners are more likely to read books about psychology or psychotherapy</a:t>
            </a:r>
          </a:p>
          <a:p>
            <a:endParaRPr lang="en-US" sz="1800" dirty="0"/>
          </a:p>
          <a:p>
            <a:r>
              <a:rPr lang="en-US" sz="1800" dirty="0"/>
              <a:t>They also read more periodicals</a:t>
            </a:r>
          </a:p>
          <a:p>
            <a:endParaRPr lang="en-US" sz="1800" dirty="0"/>
          </a:p>
          <a:p>
            <a:r>
              <a:rPr lang="en-US" sz="1800" dirty="0"/>
              <a:t>Often they write – blogs, journal articles, summaries for colleagues</a:t>
            </a:r>
          </a:p>
          <a:p>
            <a:endParaRPr lang="en-US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5418" y="4318330"/>
            <a:ext cx="1691576" cy="1267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00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/>
              <a:t>D</a:t>
            </a:r>
            <a:r>
              <a:rPr lang="en-US" dirty="0"/>
              <a:t>eliberate practice--</a:t>
            </a:r>
            <a:br>
              <a:rPr lang="en-US" dirty="0"/>
            </a:br>
            <a:r>
              <a:rPr lang="en-US" dirty="0"/>
              <a:t>practice opportunities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2679720"/>
            <a:ext cx="6447501" cy="2910580"/>
          </a:xfrm>
        </p:spPr>
        <p:txBody>
          <a:bodyPr>
            <a:normAutofit/>
          </a:bodyPr>
          <a:lstStyle/>
          <a:p>
            <a:r>
              <a:rPr lang="en-US" sz="1800" dirty="0"/>
              <a:t>Write – Pair – Share technique</a:t>
            </a:r>
          </a:p>
          <a:p>
            <a:endParaRPr lang="en-US" sz="1800" dirty="0"/>
          </a:p>
          <a:p>
            <a:r>
              <a:rPr lang="en-US" sz="1800" dirty="0"/>
              <a:t>Get honest feedback</a:t>
            </a:r>
          </a:p>
          <a:p>
            <a:endParaRPr lang="en-US" sz="1800" dirty="0"/>
          </a:p>
          <a:p>
            <a:r>
              <a:rPr lang="en-US" sz="1800" dirty="0"/>
              <a:t>Redo is important</a:t>
            </a:r>
          </a:p>
          <a:p>
            <a:endParaRPr lang="en-US" sz="1800" dirty="0"/>
          </a:p>
          <a:p>
            <a:r>
              <a:rPr lang="en-US" sz="1800" dirty="0"/>
              <a:t>Clinicians are often avoidant of </a:t>
            </a:r>
            <a:r>
              <a:rPr lang="en-US" sz="1800" dirty="0" err="1"/>
              <a:t>roleplay</a:t>
            </a:r>
            <a:endParaRPr lang="en-US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6965" y="1314451"/>
            <a:ext cx="2228062" cy="1597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115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Deliberative 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Therapeutic gambits</a:t>
            </a:r>
          </a:p>
          <a:p>
            <a:r>
              <a:rPr lang="en-US" dirty="0" smtClean="0"/>
              <a:t>Pick your worst moment in therapy</a:t>
            </a:r>
          </a:p>
          <a:p>
            <a:pPr lvl="1"/>
            <a:r>
              <a:rPr lang="en-US" dirty="0" smtClean="0"/>
              <a:t>Write the point it went wrong</a:t>
            </a:r>
          </a:p>
          <a:p>
            <a:pPr lvl="1"/>
            <a:r>
              <a:rPr lang="en-US" dirty="0" smtClean="0"/>
              <a:t>Script three alternative gambits</a:t>
            </a:r>
          </a:p>
          <a:p>
            <a:pPr lvl="1"/>
            <a:r>
              <a:rPr lang="en-US" dirty="0" smtClean="0"/>
              <a:t>Script likely client response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0422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128571A-3D48-418B-A951-69CF06BCF0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1" y="1091788"/>
            <a:ext cx="6447501" cy="990600"/>
          </a:xfrm>
        </p:spPr>
        <p:txBody>
          <a:bodyPr/>
          <a:lstStyle/>
          <a:p>
            <a:r>
              <a:rPr lang="en-AU" dirty="0"/>
              <a:t>The path to expertise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EE83F7F-F908-4F47-86A8-E0F894E9B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1917124"/>
            <a:ext cx="6447501" cy="3785259"/>
          </a:xfrm>
        </p:spPr>
        <p:txBody>
          <a:bodyPr>
            <a:normAutofit fontScale="47500" lnSpcReduction="20000"/>
          </a:bodyPr>
          <a:lstStyle/>
          <a:p>
            <a:r>
              <a:rPr lang="en-AU" dirty="0"/>
              <a:t>Watch your own work and become very clear on what you are doing</a:t>
            </a:r>
          </a:p>
          <a:p>
            <a:endParaRPr lang="en-AU" dirty="0"/>
          </a:p>
          <a:p>
            <a:r>
              <a:rPr lang="en-AU" dirty="0"/>
              <a:t>Get frequent feedback from experts </a:t>
            </a:r>
          </a:p>
          <a:p>
            <a:endParaRPr lang="en-AU" dirty="0"/>
          </a:p>
          <a:p>
            <a:r>
              <a:rPr lang="en-AU" dirty="0"/>
              <a:t>Practice specific therapeutic skills and set small goals</a:t>
            </a:r>
          </a:p>
          <a:p>
            <a:endParaRPr lang="en-AU" dirty="0"/>
          </a:p>
          <a:p>
            <a:r>
              <a:rPr lang="en-AU" dirty="0"/>
              <a:t>Assess your own effectiveness</a:t>
            </a:r>
          </a:p>
          <a:p>
            <a:endParaRPr lang="en-AU" dirty="0"/>
          </a:p>
          <a:p>
            <a:r>
              <a:rPr lang="en-AU" dirty="0"/>
              <a:t>Make each therapy session count and make it purposeful</a:t>
            </a:r>
          </a:p>
          <a:p>
            <a:endParaRPr lang="en-AU" dirty="0"/>
          </a:p>
          <a:p>
            <a:r>
              <a:rPr lang="en-AU" dirty="0"/>
              <a:t>Develop a deep attunement to clients via emotional awareness</a:t>
            </a:r>
          </a:p>
          <a:p>
            <a:endParaRPr lang="en-AU" dirty="0"/>
          </a:p>
          <a:p>
            <a:r>
              <a:rPr lang="en-AU" dirty="0"/>
              <a:t>Obtain a clear understanding of what therapy method is or is not working</a:t>
            </a:r>
          </a:p>
          <a:p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0358" y="2425721"/>
            <a:ext cx="2155853" cy="1539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582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Agency Implementation Piece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3590" y="1656388"/>
            <a:ext cx="5510599" cy="4137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913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First some context …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457205" y="1600201"/>
            <a:ext cx="4735549" cy="4525963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10000"/>
              </a:lnSpc>
              <a:buNone/>
              <a:defRPr/>
            </a:pPr>
            <a:r>
              <a:rPr lang="en-AU" dirty="0" smtClean="0">
                <a:solidFill>
                  <a:srgbClr val="000090"/>
                </a:solidFill>
              </a:rPr>
              <a:t>Key Terms</a:t>
            </a:r>
            <a:endParaRPr lang="en-AU" dirty="0">
              <a:solidFill>
                <a:srgbClr val="000090"/>
              </a:solidFill>
            </a:endParaRPr>
          </a:p>
          <a:p>
            <a:pPr>
              <a:lnSpc>
                <a:spcPct val="110000"/>
              </a:lnSpc>
              <a:buFont typeface="Wingdings" charset="2"/>
              <a:buChar char="Ø"/>
              <a:defRPr/>
            </a:pPr>
            <a:r>
              <a:rPr lang="en-AU" dirty="0" smtClean="0"/>
              <a:t>Return on Investment</a:t>
            </a:r>
          </a:p>
          <a:p>
            <a:pPr>
              <a:lnSpc>
                <a:spcPct val="110000"/>
              </a:lnSpc>
              <a:buFont typeface="Wingdings" charset="2"/>
              <a:buChar char="Ø"/>
              <a:defRPr/>
            </a:pPr>
            <a:r>
              <a:rPr lang="en-AU" dirty="0" smtClean="0"/>
              <a:t>Contestability</a:t>
            </a:r>
          </a:p>
          <a:p>
            <a:pPr>
              <a:lnSpc>
                <a:spcPct val="110000"/>
              </a:lnSpc>
              <a:defRPr/>
            </a:pPr>
            <a:endParaRPr lang="en-AU" dirty="0"/>
          </a:p>
          <a:p>
            <a:pPr marL="0" indent="0">
              <a:lnSpc>
                <a:spcPct val="110000"/>
              </a:lnSpc>
              <a:buNone/>
              <a:defRPr/>
            </a:pPr>
            <a:r>
              <a:rPr lang="en-AU" dirty="0" smtClean="0"/>
              <a:t>There is a recognition that outcome evaluation is poor, and this is a source of much criticism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2753" y="1600202"/>
            <a:ext cx="3895993" cy="3217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22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orbel" charset="0"/>
                <a:ea typeface="ヒラギノ角ゴ ProN W3" charset="0"/>
                <a:cs typeface="ヒラギノ角ゴ ProN W3" charset="0"/>
              </a:rPr>
              <a:t>Standard Therapy (Derek)</a:t>
            </a:r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23888" eaLnBrk="1" hangingPunct="1">
              <a:buFont typeface="Wingdings 2" charset="0"/>
              <a:buBlip>
                <a:blip r:embed="rId3"/>
              </a:buBlip>
            </a:pPr>
            <a:endParaRPr lang="en-US">
              <a:latin typeface="Corbel" charset="0"/>
              <a:ea typeface="ヒラギノ角ゴ ProN W3" charset="0"/>
              <a:cs typeface="ヒラギノ角ゴ ProN W3" charset="0"/>
            </a:endParaRPr>
          </a:p>
        </p:txBody>
      </p:sp>
      <p:graphicFrame>
        <p:nvGraphicFramePr>
          <p:cNvPr id="32771" name="Object 2"/>
          <p:cNvGraphicFramePr>
            <a:graphicFrameLocks/>
          </p:cNvGraphicFramePr>
          <p:nvPr/>
        </p:nvGraphicFramePr>
        <p:xfrm>
          <a:off x="0" y="1196975"/>
          <a:ext cx="8888413" cy="4964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4" name="Chart" r:id="rId4" imgW="17758815" imgH="9917460" progId="MSGraph.Chart.8">
                  <p:embed/>
                </p:oleObj>
              </mc:Choice>
              <mc:Fallback>
                <p:oleObj name="Chart" r:id="rId4" imgW="17758815" imgH="9917460" progId="MSGraph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96975"/>
                        <a:ext cx="8888413" cy="4964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6915811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alphaModFix amt="90000"/>
          </a:blip>
          <a:srcRect l="14681" t="3604" r="13209" b="3016"/>
          <a:stretch/>
        </p:blipFill>
        <p:spPr>
          <a:xfrm>
            <a:off x="5220072" y="1052736"/>
            <a:ext cx="3538800" cy="4582800"/>
          </a:xfrm>
          <a:prstGeom prst="rect">
            <a:avLst/>
          </a:prstGeom>
          <a:effectLst>
            <a:softEdge rad="114300"/>
          </a:effectLst>
        </p:spPr>
      </p:pic>
      <p:sp>
        <p:nvSpPr>
          <p:cNvPr id="28676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Corbel" charset="0"/>
                <a:ea typeface="ヒラギノ角ゴ ProN W3" charset="0"/>
                <a:cs typeface="ヒラギノ角ゴ ProN W3" charset="0"/>
              </a:rPr>
              <a:t>Psychological Therapy</a:t>
            </a:r>
            <a:endParaRPr lang="en-US" dirty="0">
              <a:latin typeface="Corbel" charset="0"/>
              <a:ea typeface="ヒラギノ角ゴ ProN W3" charset="0"/>
              <a:cs typeface="ヒラギノ角ゴ ProN W3" charset="0"/>
            </a:endParaRPr>
          </a:p>
        </p:txBody>
      </p:sp>
      <p:sp>
        <p:nvSpPr>
          <p:cNvPr id="28677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50838" y="1457325"/>
            <a:ext cx="5085258" cy="5181600"/>
          </a:xfrm>
        </p:spPr>
        <p:txBody>
          <a:bodyPr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 typeface="Wingdings" charset="2"/>
              <a:buChar char="Ø"/>
            </a:pPr>
            <a:r>
              <a:rPr lang="en-US" sz="2800" dirty="0" smtClean="0">
                <a:latin typeface="Corbel" charset="0"/>
                <a:ea typeface="ヒラギノ角ゴ ProN W3" charset="0"/>
                <a:cs typeface="ヒラギノ角ゴ ProN W3" charset="0"/>
              </a:rPr>
              <a:t>Typical effect size of therapy is d = 0.06 – 0.08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Wingdings" charset="2"/>
              <a:buChar char="Ø"/>
            </a:pPr>
            <a:r>
              <a:rPr lang="en-US" sz="2800" dirty="0" smtClean="0">
                <a:latin typeface="Corbel" charset="0"/>
                <a:ea typeface="ヒラギノ角ゴ ProN W3" charset="0"/>
                <a:cs typeface="ヒラギノ角ゴ ProN W3" charset="0"/>
              </a:rPr>
              <a:t>No therapy is a standout over others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Wingdings" charset="2"/>
              <a:buChar char="Ø"/>
            </a:pPr>
            <a:r>
              <a:rPr lang="en-US" sz="2800" dirty="0" smtClean="0">
                <a:latin typeface="Corbel" charset="0"/>
                <a:ea typeface="ヒラギノ角ゴ ProN W3" charset="0"/>
                <a:cs typeface="ヒラギノ角ゴ ProN W3" charset="0"/>
              </a:rPr>
              <a:t>Has not improved markedly for 50 years</a:t>
            </a:r>
            <a:endParaRPr lang="en-US" sz="2000" dirty="0">
              <a:latin typeface="Corbel" charset="0"/>
              <a:ea typeface="ヒラギノ角ゴ ProN W3" charset="0"/>
              <a:cs typeface="ヒラギノ角ゴ ProN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650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/>
          <a:srcRect t="8371" b="8371"/>
          <a:stretch>
            <a:fillRect/>
          </a:stretch>
        </p:blipFill>
        <p:spPr>
          <a:xfrm>
            <a:off x="110749" y="1114426"/>
            <a:ext cx="8922501" cy="4812204"/>
          </a:xfrm>
          <a:effectLst>
            <a:softEdge rad="101600"/>
          </a:effectLst>
        </p:spPr>
      </p:pic>
    </p:spTree>
    <p:extLst>
      <p:ext uri="{BB962C8B-B14F-4D97-AF65-F5344CB8AC3E}">
        <p14:creationId xmlns:p14="http://schemas.microsoft.com/office/powerpoint/2010/main" val="366661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Quality Assurance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80" y="1268760"/>
            <a:ext cx="5122012" cy="5386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48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rcRect t="8753" b="8753"/>
          <a:stretch>
            <a:fillRect/>
          </a:stretch>
        </p:blipFill>
        <p:spPr>
          <a:xfrm>
            <a:off x="-17483" y="692696"/>
            <a:ext cx="9144000" cy="5472608"/>
          </a:xfrm>
        </p:spPr>
      </p:pic>
    </p:spTree>
    <p:extLst>
      <p:ext uri="{BB962C8B-B14F-4D97-AF65-F5344CB8AC3E}">
        <p14:creationId xmlns:p14="http://schemas.microsoft.com/office/powerpoint/2010/main" val="1497120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Clinical Pathways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“optimal </a:t>
            </a:r>
            <a:r>
              <a:rPr lang="en-US" dirty="0"/>
              <a:t>sequencing and timing of </a:t>
            </a:r>
            <a:r>
              <a:rPr lang="en-US" dirty="0" smtClean="0"/>
              <a:t>interventions </a:t>
            </a:r>
            <a:r>
              <a:rPr lang="en-US" dirty="0"/>
              <a:t>by physicians, nurses and other staff for a particular diagnosis or procedure, designed to better utilize resources, maximize quality of care and minimize </a:t>
            </a:r>
            <a:r>
              <a:rPr lang="en-US" dirty="0" smtClean="0"/>
              <a:t>delays”</a:t>
            </a:r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 algn="r">
              <a:buNone/>
            </a:pPr>
            <a:r>
              <a:rPr lang="en-US" dirty="0" smtClean="0"/>
              <a:t>Coffee et al (1992)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47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Making pathways work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Map out the predictable sequence</a:t>
            </a:r>
          </a:p>
          <a:p>
            <a:r>
              <a:rPr lang="en-US" dirty="0" smtClean="0"/>
              <a:t>Identify known variations</a:t>
            </a:r>
          </a:p>
          <a:p>
            <a:r>
              <a:rPr lang="en-US" dirty="0" smtClean="0"/>
              <a:t>Record Variances</a:t>
            </a:r>
          </a:p>
          <a:p>
            <a:r>
              <a:rPr lang="en-US" dirty="0" smtClean="0"/>
              <a:t>Analyze Variances</a:t>
            </a:r>
          </a:p>
          <a:p>
            <a:r>
              <a:rPr lang="en-US" dirty="0" smtClean="0"/>
              <a:t>Modify pathway 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98816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98578"/>
          </a:xfrm>
        </p:spPr>
        <p:txBody>
          <a:bodyPr/>
          <a:lstStyle/>
          <a:p>
            <a:r>
              <a:rPr lang="en-US" dirty="0" smtClean="0"/>
              <a:t>So what is predictable about mental health treatment 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220030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 Shot 2014-12-04 at 11.45.2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62619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Management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Key Challenges</a:t>
            </a:r>
          </a:p>
          <a:p>
            <a:pPr lvl="1"/>
            <a:r>
              <a:rPr lang="en-US" dirty="0"/>
              <a:t>R</a:t>
            </a:r>
            <a:r>
              <a:rPr lang="en-US" dirty="0" smtClean="0"/>
              <a:t>edundant processes</a:t>
            </a:r>
          </a:p>
          <a:p>
            <a:pPr lvl="1"/>
            <a:r>
              <a:rPr lang="en-US" dirty="0" smtClean="0"/>
              <a:t>Routine as well as ad-hoc data extraction</a:t>
            </a:r>
          </a:p>
          <a:p>
            <a:pPr lvl="1"/>
            <a:r>
              <a:rPr lang="en-US" dirty="0" smtClean="0"/>
              <a:t>Multiple systems interoperability</a:t>
            </a:r>
          </a:p>
          <a:p>
            <a:pPr lvl="1"/>
            <a:r>
              <a:rPr lang="en-US" dirty="0" smtClean="0"/>
              <a:t>Security and storage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7079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9"/>
            <a:ext cx="9144000" cy="1143000"/>
          </a:xfrm>
        </p:spPr>
        <p:txBody>
          <a:bodyPr/>
          <a:lstStyle/>
          <a:p>
            <a:pPr algn="ctr"/>
            <a:r>
              <a:rPr lang="en-US" sz="4000" dirty="0" smtClean="0"/>
              <a:t>Two magic ways to ensure compliance</a:t>
            </a:r>
            <a:endParaRPr lang="en-US" sz="4000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alphaModFix amt="84000"/>
          </a:blip>
          <a:srcRect t="16870" b="16870"/>
          <a:stretch>
            <a:fillRect/>
          </a:stretch>
        </p:blipFill>
        <p:spPr>
          <a:xfrm>
            <a:off x="61802" y="1916832"/>
            <a:ext cx="9082198" cy="4941168"/>
          </a:xfrm>
          <a:ln>
            <a:solidFill>
              <a:srgbClr val="000000"/>
            </a:solidFill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251520" y="2636912"/>
            <a:ext cx="835292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sz="3200" b="1" dirty="0" smtClean="0">
                <a:solidFill>
                  <a:srgbClr val="2B2A6E"/>
                </a:solidFill>
              </a:rPr>
              <a:t>Make sure that using the system is easier than not using the system</a:t>
            </a:r>
          </a:p>
          <a:p>
            <a:pPr marL="457200" indent="-457200">
              <a:buFont typeface="Arial"/>
              <a:buChar char="•"/>
            </a:pPr>
            <a:endParaRPr lang="en-US" sz="3200" b="1" dirty="0">
              <a:solidFill>
                <a:srgbClr val="2B2A6E"/>
              </a:solidFill>
            </a:endParaRPr>
          </a:p>
          <a:p>
            <a:pPr marL="457200" indent="-457200">
              <a:buFont typeface="Arial"/>
              <a:buChar char="•"/>
            </a:pPr>
            <a:r>
              <a:rPr lang="en-US" sz="3200" b="1" dirty="0" smtClean="0">
                <a:solidFill>
                  <a:srgbClr val="2B2A6E"/>
                </a:solidFill>
              </a:rPr>
              <a:t>Align your system with clinician values</a:t>
            </a:r>
            <a:endParaRPr lang="en-US" sz="3200" b="1" dirty="0">
              <a:solidFill>
                <a:srgbClr val="2B2A6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2549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orbel" charset="0"/>
                <a:ea typeface="ヒラギノ角ゴ ProN W3" charset="0"/>
                <a:cs typeface="ヒラギノ角ゴ ProN W3" charset="0"/>
              </a:rPr>
              <a:t>Averting Relapse (Kay)</a:t>
            </a:r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23888" eaLnBrk="1" hangingPunct="1">
              <a:buFont typeface="Wingdings 2" charset="0"/>
              <a:buBlip>
                <a:blip r:embed="rId3"/>
              </a:buBlip>
            </a:pPr>
            <a:endParaRPr lang="en-US">
              <a:latin typeface="Corbel" charset="0"/>
              <a:ea typeface="ヒラギノ角ゴ ProN W3" charset="0"/>
              <a:cs typeface="ヒラギノ角ゴ ProN W3" charset="0"/>
            </a:endParaRPr>
          </a:p>
        </p:txBody>
      </p:sp>
      <p:graphicFrame>
        <p:nvGraphicFramePr>
          <p:cNvPr id="33795" name="Object 2"/>
          <p:cNvGraphicFramePr>
            <a:graphicFrameLocks/>
          </p:cNvGraphicFramePr>
          <p:nvPr/>
        </p:nvGraphicFramePr>
        <p:xfrm>
          <a:off x="25400" y="1125538"/>
          <a:ext cx="8863013" cy="4946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8" name="Chart" r:id="rId4" imgW="17708039" imgH="9881607" progId="MSGraph.Chart.8">
                  <p:embed/>
                </p:oleObj>
              </mc:Choice>
              <mc:Fallback>
                <p:oleObj name="Chart" r:id="rId4" imgW="17708039" imgH="9881607" progId="MSGraph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00" y="1125538"/>
                        <a:ext cx="8863013" cy="4946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970126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Practice based evidence requires new research paradigms</a:t>
            </a:r>
          </a:p>
          <a:p>
            <a:r>
              <a:rPr lang="en-US" dirty="0" smtClean="0"/>
              <a:t>n = 1 is a good start, but we can go further</a:t>
            </a:r>
          </a:p>
          <a:p>
            <a:r>
              <a:rPr lang="en-US" dirty="0" smtClean="0"/>
              <a:t>Multi-level modeling allows us to identify factors of change at different levels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772164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 Shot 2014-11-24 at 1.32.0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2128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716016" y="5934669"/>
            <a:ext cx="4427984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endParaRPr lang="en-US" dirty="0" smtClean="0"/>
          </a:p>
          <a:p>
            <a:pPr algn="r"/>
            <a:r>
              <a:rPr lang="en-US" dirty="0" err="1" smtClean="0"/>
              <a:t>Catts</a:t>
            </a:r>
            <a:r>
              <a:rPr lang="en-US" dirty="0" smtClean="0"/>
              <a:t> et al, 2010</a:t>
            </a:r>
          </a:p>
          <a:p>
            <a:pPr algn="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247943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Culture of feedback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en-US" sz="3000" dirty="0" smtClean="0"/>
              <a:t>Most of us have been taught to fear feedback</a:t>
            </a:r>
          </a:p>
          <a:p>
            <a:pPr marL="0" indent="0">
              <a:lnSpc>
                <a:spcPct val="110000"/>
              </a:lnSpc>
              <a:buNone/>
            </a:pPr>
            <a:endParaRPr lang="en-US" sz="3000" dirty="0" smtClean="0"/>
          </a:p>
          <a:p>
            <a:pPr>
              <a:lnSpc>
                <a:spcPct val="110000"/>
              </a:lnSpc>
            </a:pPr>
            <a:r>
              <a:rPr lang="en-US" sz="3000" dirty="0" smtClean="0"/>
              <a:t>Without honest feedback we will never improve</a:t>
            </a:r>
          </a:p>
          <a:p>
            <a:pPr marL="0" indent="0">
              <a:lnSpc>
                <a:spcPct val="110000"/>
              </a:lnSpc>
              <a:buNone/>
            </a:pPr>
            <a:endParaRPr lang="en-US" sz="3000" dirty="0" smtClean="0"/>
          </a:p>
          <a:p>
            <a:pPr>
              <a:lnSpc>
                <a:spcPct val="110000"/>
              </a:lnSpc>
            </a:pPr>
            <a:r>
              <a:rPr lang="en-US" sz="3000" dirty="0" smtClean="0"/>
              <a:t>Without honest feedback to our staff, they will improve despite of us rather than because of us</a:t>
            </a:r>
          </a:p>
          <a:p>
            <a:pPr marL="0" indent="0">
              <a:lnSpc>
                <a:spcPct val="110000"/>
              </a:lnSpc>
              <a:buNone/>
            </a:pPr>
            <a:endParaRPr lang="en-US" sz="3000" dirty="0" smtClean="0"/>
          </a:p>
          <a:p>
            <a:pPr>
              <a:lnSpc>
                <a:spcPct val="110000"/>
              </a:lnSpc>
            </a:pPr>
            <a:r>
              <a:rPr lang="en-US" sz="3000" dirty="0" smtClean="0"/>
              <a:t>The type of feedback needed depends on which stage you are at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321759205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Identifying weak areas</a:t>
            </a:r>
            <a:endParaRPr lang="en-US" dirty="0"/>
          </a:p>
        </p:txBody>
      </p:sp>
      <p:pic>
        <p:nvPicPr>
          <p:cNvPr id="4" name="Content Placeholder 3" descr="Forest Plot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" b="727"/>
          <a:stretch>
            <a:fillRect/>
          </a:stretch>
        </p:blipFill>
        <p:spPr>
          <a:xfrm>
            <a:off x="179514" y="1628800"/>
            <a:ext cx="8693569" cy="4781128"/>
          </a:xfrm>
        </p:spPr>
      </p:pic>
    </p:spTree>
    <p:extLst>
      <p:ext uri="{BB962C8B-B14F-4D97-AF65-F5344CB8AC3E}">
        <p14:creationId xmlns:p14="http://schemas.microsoft.com/office/powerpoint/2010/main" val="3544715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ensure failure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8344" y="1600201"/>
            <a:ext cx="8686801" cy="45259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Ensure that the same data has to be entered in more than one place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Guard the data and make sure no one can see it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Use the data for performance management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Make the spirit about economics rather than about patient outcomes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492726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dirty="0" smtClean="0">
                <a:solidFill>
                  <a:srgbClr val="000000"/>
                </a:solidFill>
                <a:latin typeface="Helvetica" charset="0"/>
                <a:cs typeface="Helvetica" charset="0"/>
              </a:rPr>
              <a:t>Stay in touch</a:t>
            </a:r>
            <a:endParaRPr lang="en-US" dirty="0">
              <a:solidFill>
                <a:srgbClr val="000000"/>
              </a:solidFill>
              <a:latin typeface="Helvetica" charset="0"/>
              <a:cs typeface="Helvetica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52938"/>
            <a:ext cx="8229600" cy="3791111"/>
          </a:xfrm>
        </p:spPr>
        <p:txBody>
          <a:bodyPr>
            <a:normAutofit/>
          </a:bodyPr>
          <a:lstStyle/>
          <a:p>
            <a:pPr algn="ctr" eaLnBrk="1" hangingPunct="1">
              <a:buFont typeface="Arial" charset="0"/>
              <a:buNone/>
              <a:defRPr/>
            </a:pPr>
            <a:endParaRPr lang="en-US" dirty="0" smtClean="0"/>
          </a:p>
          <a:p>
            <a:pPr algn="ctr" eaLnBrk="1" hangingPunct="1">
              <a:buFont typeface="Arial" charset="0"/>
              <a:buNone/>
              <a:defRPr/>
            </a:pPr>
            <a:endParaRPr lang="en-US" sz="800" dirty="0" smtClean="0"/>
          </a:p>
          <a:p>
            <a:pPr algn="ctr" eaLnBrk="1" hangingPunct="1">
              <a:buFont typeface="Arial" charset="0"/>
              <a:buNone/>
              <a:defRPr/>
            </a:pPr>
            <a:r>
              <a:rPr lang="en-US" sz="3600" dirty="0" err="1" smtClean="0">
                <a:solidFill>
                  <a:schemeClr val="tx1"/>
                </a:solidFill>
              </a:rPr>
              <a:t>aaron@benchmarkpsychology.com.au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</a:p>
          <a:p>
            <a:pPr marL="311150" indent="-311150" algn="ctr" eaLnBrk="1" hangingPunct="1">
              <a:buFont typeface="Arial" charset="0"/>
              <a:buNone/>
              <a:defRPr/>
            </a:pPr>
            <a:endParaRPr lang="en-US" sz="3200" dirty="0" smtClean="0">
              <a:latin typeface="Corbel" charset="0"/>
              <a:ea typeface="ヒラギノ角ゴ ProN W3" charset="0"/>
              <a:cs typeface="ヒラギノ角ゴ ProN W3" charset="0"/>
            </a:endParaRPr>
          </a:p>
          <a:p>
            <a:pPr marL="311150" indent="-311150" algn="ctr" eaLnBrk="1" hangingPunct="1">
              <a:buFont typeface="Arial" charset="0"/>
              <a:buNone/>
              <a:defRPr/>
            </a:pPr>
            <a:endParaRPr lang="en-US" sz="3200" dirty="0" smtClean="0">
              <a:latin typeface="Corbel" charset="0"/>
              <a:ea typeface="ヒラギノ角ゴ ProN W3" charset="0"/>
              <a:cs typeface="ヒラギノ角ゴ ProN W3" charset="0"/>
            </a:endParaRPr>
          </a:p>
          <a:p>
            <a:pPr algn="ctr" eaLnBrk="1" hangingPunct="1">
              <a:buFont typeface="Arial" charset="0"/>
              <a:buNone/>
              <a:defRPr/>
            </a:pPr>
            <a:endParaRPr lang="en-US" sz="3600" dirty="0">
              <a:solidFill>
                <a:srgbClr val="FFFF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574" y="5017989"/>
            <a:ext cx="4034269" cy="11349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8778" y="5017989"/>
            <a:ext cx="3738025" cy="112140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2698" y="1435102"/>
            <a:ext cx="2504105" cy="144078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528" y="1484784"/>
            <a:ext cx="4824536" cy="1380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75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orbel" charset="0"/>
                <a:ea typeface="ヒラギノ角ゴ ProN W3" charset="0"/>
                <a:cs typeface="ヒラギノ角ゴ ProN W3" charset="0"/>
              </a:rPr>
              <a:t>Preventing Dropout  (Brad)</a:t>
            </a:r>
          </a:p>
        </p:txBody>
      </p:sp>
      <p:sp>
        <p:nvSpPr>
          <p:cNvPr id="34818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23888" eaLnBrk="1" hangingPunct="1">
              <a:buFont typeface="Wingdings 2" charset="0"/>
              <a:buBlip>
                <a:blip r:embed="rId3"/>
              </a:buBlip>
            </a:pPr>
            <a:endParaRPr lang="en-US">
              <a:latin typeface="Corbel" charset="0"/>
              <a:ea typeface="ヒラギノ角ゴ ProN W3" charset="0"/>
              <a:cs typeface="ヒラギノ角ゴ ProN W3" charset="0"/>
            </a:endParaRPr>
          </a:p>
        </p:txBody>
      </p:sp>
      <p:graphicFrame>
        <p:nvGraphicFramePr>
          <p:cNvPr id="34819" name="Object 2"/>
          <p:cNvGraphicFramePr>
            <a:graphicFrameLocks/>
          </p:cNvGraphicFramePr>
          <p:nvPr/>
        </p:nvGraphicFramePr>
        <p:xfrm>
          <a:off x="20638" y="1052513"/>
          <a:ext cx="8870950" cy="4999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2" name="Chart" r:id="rId4" imgW="17726984" imgH="9990127" progId="MSGraph.Chart.8">
                  <p:embed/>
                </p:oleObj>
              </mc:Choice>
              <mc:Fallback>
                <p:oleObj name="Chart" r:id="rId4" imgW="17726984" imgH="9990127" progId="MSGraph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38" y="1052513"/>
                        <a:ext cx="8870950" cy="4999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041917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orbel" charset="0"/>
                <a:ea typeface="ヒラギノ角ゴ ProN W3" charset="0"/>
                <a:cs typeface="ヒラギノ角ゴ ProN W3" charset="0"/>
              </a:rPr>
              <a:t>Spotting Patterns (Jacob)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23888" eaLnBrk="1" hangingPunct="1">
              <a:buFont typeface="Wingdings 2" charset="0"/>
              <a:buBlip>
                <a:blip r:embed="rId3"/>
              </a:buBlip>
            </a:pPr>
            <a:endParaRPr lang="en-US">
              <a:latin typeface="Corbel" charset="0"/>
              <a:ea typeface="ヒラギノ角ゴ ProN W3" charset="0"/>
              <a:cs typeface="ヒラギノ角ゴ ProN W3" charset="0"/>
            </a:endParaRPr>
          </a:p>
        </p:txBody>
      </p:sp>
      <p:graphicFrame>
        <p:nvGraphicFramePr>
          <p:cNvPr id="35843" name="Object 2"/>
          <p:cNvGraphicFramePr>
            <a:graphicFrameLocks/>
          </p:cNvGraphicFramePr>
          <p:nvPr/>
        </p:nvGraphicFramePr>
        <p:xfrm>
          <a:off x="179388" y="1125538"/>
          <a:ext cx="8809037" cy="4937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6" name="Chart" r:id="rId4" imgW="17600000" imgH="9863188" progId="MSGraph.Chart.8">
                  <p:embed/>
                </p:oleObj>
              </mc:Choice>
              <mc:Fallback>
                <p:oleObj name="Chart" r:id="rId4" imgW="17600000" imgH="9863188" progId="MSGraph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1125538"/>
                        <a:ext cx="8809037" cy="4937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173973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Grp="1" noChangeArrowheads="1"/>
          </p:cNvSpPr>
          <p:nvPr>
            <p:ph type="title"/>
          </p:nvPr>
        </p:nvSpPr>
        <p:spPr>
          <a:xfrm>
            <a:off x="395288" y="61913"/>
            <a:ext cx="8204200" cy="1366837"/>
          </a:xfrm>
        </p:spPr>
        <p:txBody>
          <a:bodyPr/>
          <a:lstStyle/>
          <a:p>
            <a:pPr eaLnBrk="1" hangingPunct="1"/>
            <a:r>
              <a:rPr lang="en-US">
                <a:latin typeface="Corbel" charset="0"/>
                <a:ea typeface="ヒラギノ角ゴ ProN W3" charset="0"/>
                <a:cs typeface="ヒラギノ角ゴ ProN W3" charset="0"/>
              </a:rPr>
              <a:t>Spotting Therapy Failure (Rose)</a:t>
            </a:r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23888" eaLnBrk="1" hangingPunct="1">
              <a:buFont typeface="Wingdings 2" charset="0"/>
              <a:buBlip>
                <a:blip r:embed="rId3"/>
              </a:buBlip>
            </a:pPr>
            <a:endParaRPr lang="en-US">
              <a:latin typeface="Corbel" charset="0"/>
              <a:ea typeface="ヒラギノ角ゴ ProN W3" charset="0"/>
              <a:cs typeface="ヒラギノ角ゴ ProN W3" charset="0"/>
            </a:endParaRPr>
          </a:p>
        </p:txBody>
      </p:sp>
      <p:graphicFrame>
        <p:nvGraphicFramePr>
          <p:cNvPr id="36867" name="Object 2"/>
          <p:cNvGraphicFramePr>
            <a:graphicFrameLocks/>
          </p:cNvGraphicFramePr>
          <p:nvPr/>
        </p:nvGraphicFramePr>
        <p:xfrm>
          <a:off x="3175" y="1125538"/>
          <a:ext cx="8888413" cy="4937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0" name="Chart" r:id="rId4" imgW="17758815" imgH="9863188" progId="MSGraph.Chart.8">
                  <p:embed/>
                </p:oleObj>
              </mc:Choice>
              <mc:Fallback>
                <p:oleObj name="Chart" r:id="rId4" imgW="17758815" imgH="9863188" progId="MSGraph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5" y="1125538"/>
                        <a:ext cx="8888413" cy="4937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175615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Grp="1" noChangeArrowheads="1"/>
          </p:cNvSpPr>
          <p:nvPr>
            <p:ph type="title"/>
          </p:nvPr>
        </p:nvSpPr>
        <p:spPr>
          <a:xfrm>
            <a:off x="179388" y="274638"/>
            <a:ext cx="8507412" cy="1143000"/>
          </a:xfrm>
        </p:spPr>
        <p:txBody>
          <a:bodyPr/>
          <a:lstStyle/>
          <a:p>
            <a:pPr eaLnBrk="1" hangingPunct="1"/>
            <a:r>
              <a:rPr lang="en-US">
                <a:latin typeface="Corbel" charset="0"/>
                <a:ea typeface="ヒラギノ角ゴ ProN W3" charset="0"/>
                <a:cs typeface="ヒラギノ角ゴ ProN W3" charset="0"/>
              </a:rPr>
              <a:t>Spotting the wrong direction (Kas)</a:t>
            </a:r>
          </a:p>
        </p:txBody>
      </p:sp>
      <p:sp>
        <p:nvSpPr>
          <p:cNvPr id="37890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23888" eaLnBrk="1" hangingPunct="1">
              <a:buFont typeface="Wingdings 2" charset="0"/>
              <a:buBlip>
                <a:blip r:embed="rId3"/>
              </a:buBlip>
            </a:pPr>
            <a:endParaRPr lang="en-US">
              <a:latin typeface="Corbel" charset="0"/>
              <a:ea typeface="ヒラギノ角ゴ ProN W3" charset="0"/>
              <a:cs typeface="ヒラギノ角ゴ ProN W3" charset="0"/>
            </a:endParaRPr>
          </a:p>
        </p:txBody>
      </p:sp>
      <p:graphicFrame>
        <p:nvGraphicFramePr>
          <p:cNvPr id="37891" name="Objec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70605531"/>
              </p:ext>
            </p:extLst>
          </p:nvPr>
        </p:nvGraphicFramePr>
        <p:xfrm>
          <a:off x="107504" y="1124744"/>
          <a:ext cx="8888412" cy="4937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4" name="Chart" r:id="rId4" imgW="17758815" imgH="9863188" progId="MSGraph.Chart.8">
                  <p:embed/>
                </p:oleObj>
              </mc:Choice>
              <mc:Fallback>
                <p:oleObj name="Chart" r:id="rId4" imgW="17758815" imgH="9863188" progId="MSGraph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4" y="1124744"/>
                        <a:ext cx="8888412" cy="4937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3755123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1496</TotalTime>
  <Words>1620</Words>
  <Application>Microsoft Office PowerPoint</Application>
  <PresentationFormat>On-screen Show (4:3)</PresentationFormat>
  <Paragraphs>284</Paragraphs>
  <Slides>55</Slides>
  <Notes>7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55</vt:i4>
      </vt:variant>
    </vt:vector>
  </HeadingPairs>
  <TitlesOfParts>
    <vt:vector size="58" baseType="lpstr">
      <vt:lpstr>Office Theme</vt:lpstr>
      <vt:lpstr>Chart</vt:lpstr>
      <vt:lpstr>Worksheet</vt:lpstr>
      <vt:lpstr>All therapies are equal, but some therapists are more equal than others </vt:lpstr>
      <vt:lpstr>Learning the Measures Piece</vt:lpstr>
      <vt:lpstr>How do we measure progress</vt:lpstr>
      <vt:lpstr>Standard Therapy (Derek)</vt:lpstr>
      <vt:lpstr>Averting Relapse (Kay)</vt:lpstr>
      <vt:lpstr>Preventing Dropout  (Brad)</vt:lpstr>
      <vt:lpstr>Spotting Patterns (Jacob)</vt:lpstr>
      <vt:lpstr>Spotting Therapy Failure (Rose)</vt:lpstr>
      <vt:lpstr>Spotting the wrong direction (Kas)</vt:lpstr>
      <vt:lpstr>How do we Monitor Alliance</vt:lpstr>
      <vt:lpstr>PowerPoint Presentation</vt:lpstr>
      <vt:lpstr>Learning to administer the SRS</vt:lpstr>
      <vt:lpstr>PowerPoint Presentation</vt:lpstr>
      <vt:lpstr>PowerPoint Presentation</vt:lpstr>
      <vt:lpstr>PowerPoint Presentation</vt:lpstr>
      <vt:lpstr>Data Piece</vt:lpstr>
      <vt:lpstr>Putting it all together</vt:lpstr>
      <vt:lpstr>Summary</vt:lpstr>
      <vt:lpstr>Psychological Therapy</vt:lpstr>
      <vt:lpstr>Formal Outcome Evaluation</vt:lpstr>
      <vt:lpstr>PowerPoint Presentation</vt:lpstr>
      <vt:lpstr>PowerPoint Presentation</vt:lpstr>
      <vt:lpstr>Outcomes for Trainees </vt:lpstr>
      <vt:lpstr>Trainee Confidence</vt:lpstr>
      <vt:lpstr>Supervision Piece</vt:lpstr>
      <vt:lpstr>Three Stages of Excellence </vt:lpstr>
      <vt:lpstr>Training as usual</vt:lpstr>
      <vt:lpstr>So do supervisors do it ?</vt:lpstr>
      <vt:lpstr>Empirical supervision</vt:lpstr>
      <vt:lpstr>Deliberative Practice</vt:lpstr>
      <vt:lpstr>Quality Assurance is not Excellence</vt:lpstr>
      <vt:lpstr>Excellence in Psychotherapy</vt:lpstr>
      <vt:lpstr>Case Audit</vt:lpstr>
      <vt:lpstr>Reading  </vt:lpstr>
      <vt:lpstr>Deliberate practice-- practice opportunities</vt:lpstr>
      <vt:lpstr>Deliberative practice</vt:lpstr>
      <vt:lpstr>The path to expertise</vt:lpstr>
      <vt:lpstr>Agency Implementation Piece</vt:lpstr>
      <vt:lpstr>First some context …</vt:lpstr>
      <vt:lpstr>Psychological Therapy</vt:lpstr>
      <vt:lpstr>PowerPoint Presentation</vt:lpstr>
      <vt:lpstr>Quality Assurance</vt:lpstr>
      <vt:lpstr>PowerPoint Presentation</vt:lpstr>
      <vt:lpstr>Clinical Pathways</vt:lpstr>
      <vt:lpstr>Making pathways work </vt:lpstr>
      <vt:lpstr>So what is predictable about mental health treatment ?</vt:lpstr>
      <vt:lpstr>PowerPoint Presentation</vt:lpstr>
      <vt:lpstr>Data Management</vt:lpstr>
      <vt:lpstr>Two magic ways to ensure compliance</vt:lpstr>
      <vt:lpstr>Data Analysis</vt:lpstr>
      <vt:lpstr>PowerPoint Presentation</vt:lpstr>
      <vt:lpstr>Culture of feedback </vt:lpstr>
      <vt:lpstr>Identifying weak areas</vt:lpstr>
      <vt:lpstr>How to ensure failure</vt:lpstr>
      <vt:lpstr>Stay in touch</vt:lpstr>
    </vt:vector>
  </TitlesOfParts>
  <Company>Benchmark Psychology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Aaron Frost</dc:creator>
  <cp:lastModifiedBy>RODGERS Stella </cp:lastModifiedBy>
  <cp:revision>15</cp:revision>
  <dcterms:created xsi:type="dcterms:W3CDTF">2015-06-12T01:57:13Z</dcterms:created>
  <dcterms:modified xsi:type="dcterms:W3CDTF">2017-10-30T07:17:49Z</dcterms:modified>
</cp:coreProperties>
</file>